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7" r:id="rId15"/>
    <p:sldId id="278" r:id="rId16"/>
    <p:sldId id="274" r:id="rId17"/>
    <p:sldId id="273" r:id="rId18"/>
    <p:sldId id="275" r:id="rId19"/>
    <p:sldId id="270" r:id="rId20"/>
    <p:sldId id="276" r:id="rId21"/>
    <p:sldId id="271"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33" autoAdjust="0"/>
  </p:normalViewPr>
  <p:slideViewPr>
    <p:cSldViewPr snapToGrid="0">
      <p:cViewPr varScale="1">
        <p:scale>
          <a:sx n="81" d="100"/>
          <a:sy n="81" d="100"/>
        </p:scale>
        <p:origin x="725" y="53"/>
      </p:cViewPr>
      <p:guideLst>
        <p:guide orient="horz" pos="2160"/>
        <p:guide pos="3840"/>
      </p:guideLst>
    </p:cSldViewPr>
  </p:slideViewPr>
  <p:notesTextViewPr>
    <p:cViewPr>
      <p:scale>
        <a:sx n="33" d="100"/>
        <a:sy n="33"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4C5F80-E36A-49AA-AFF0-6AD3B10D48BD}" type="datetimeFigureOut">
              <a:rPr lang="en-IN" smtClean="0"/>
              <a:t>07-03-2022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99E6A-ABEB-4A35-B056-F843DC71B734}" type="slidenum">
              <a:rPr lang="en-IN" smtClean="0"/>
              <a:t>‹#›</a:t>
            </a:fld>
            <a:endParaRPr lang="en-IN"/>
          </a:p>
        </p:txBody>
      </p:sp>
    </p:spTree>
    <p:extLst>
      <p:ext uri="{BB962C8B-B14F-4D97-AF65-F5344CB8AC3E}">
        <p14:creationId xmlns:p14="http://schemas.microsoft.com/office/powerpoint/2010/main" val="2547951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References: </a:t>
            </a:r>
          </a:p>
          <a:p>
            <a:r>
              <a:rPr lang="en-IN" dirty="0"/>
              <a:t>https://www.electrical4u.com/active-and-passive-elements-of-electrical-circuit/</a:t>
            </a:r>
          </a:p>
          <a:p>
            <a:r>
              <a:rPr lang="en-IN" dirty="0"/>
              <a:t>https://www.eletimes.com/what-are-electronic-components-types-classification-and-major-applications-of-electronic-components</a:t>
            </a:r>
          </a:p>
        </p:txBody>
      </p:sp>
      <p:sp>
        <p:nvSpPr>
          <p:cNvPr id="4" name="Slide Number Placeholder 3"/>
          <p:cNvSpPr>
            <a:spLocks noGrp="1"/>
          </p:cNvSpPr>
          <p:nvPr>
            <p:ph type="sldNum" sz="quarter" idx="5"/>
          </p:nvPr>
        </p:nvSpPr>
        <p:spPr/>
        <p:txBody>
          <a:bodyPr/>
          <a:lstStyle/>
          <a:p>
            <a:fld id="{DB999E6A-ABEB-4A35-B056-F843DC71B734}" type="slidenum">
              <a:rPr lang="en-IN" smtClean="0"/>
              <a:t>2</a:t>
            </a:fld>
            <a:endParaRPr lang="en-IN"/>
          </a:p>
        </p:txBody>
      </p:sp>
    </p:spTree>
    <p:extLst>
      <p:ext uri="{BB962C8B-B14F-4D97-AF65-F5344CB8AC3E}">
        <p14:creationId xmlns:p14="http://schemas.microsoft.com/office/powerpoint/2010/main" val="169114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Fixed resistors are generally called simply as resistors</a:t>
            </a:r>
          </a:p>
          <a:p>
            <a:r>
              <a:rPr lang="en-IN" dirty="0"/>
              <a:t>Under classifications, briefly mention about the colour codes in resistor and about the online calculators like this one - https://www.digikey.in/en/resources/conversion-calculators/conversion-calculator-resistor-color-code. Brief explanation will be given for rheostat and photoresistor. Potentiometer will be explained in the next slide. </a:t>
            </a:r>
          </a:p>
        </p:txBody>
      </p:sp>
      <p:sp>
        <p:nvSpPr>
          <p:cNvPr id="4" name="Slide Number Placeholder 3"/>
          <p:cNvSpPr>
            <a:spLocks noGrp="1"/>
          </p:cNvSpPr>
          <p:nvPr>
            <p:ph type="sldNum" sz="quarter" idx="5"/>
          </p:nvPr>
        </p:nvSpPr>
        <p:spPr/>
        <p:txBody>
          <a:bodyPr/>
          <a:lstStyle/>
          <a:p>
            <a:fld id="{DB999E6A-ABEB-4A35-B056-F843DC71B734}" type="slidenum">
              <a:rPr lang="en-IN" smtClean="0"/>
              <a:t>3</a:t>
            </a:fld>
            <a:endParaRPr lang="en-IN"/>
          </a:p>
        </p:txBody>
      </p:sp>
    </p:spTree>
    <p:extLst>
      <p:ext uri="{BB962C8B-B14F-4D97-AF65-F5344CB8AC3E}">
        <p14:creationId xmlns:p14="http://schemas.microsoft.com/office/powerpoint/2010/main" val="306329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FFFFFF"/>
                </a:solidFill>
                <a:effectLst/>
                <a:latin typeface="Calibri" panose="020F0502020204030204" pitchFamily="34" charset="0"/>
              </a:rPr>
              <a:t>Potentiometers can provide highly precise sensing and measurement for linear or rotary movement as their output voltage is proportional to the wipers position</a:t>
            </a:r>
            <a:endParaRPr lang="en-IN" dirty="0"/>
          </a:p>
        </p:txBody>
      </p:sp>
      <p:sp>
        <p:nvSpPr>
          <p:cNvPr id="4" name="Slide Number Placeholder 3"/>
          <p:cNvSpPr>
            <a:spLocks noGrp="1"/>
          </p:cNvSpPr>
          <p:nvPr>
            <p:ph type="sldNum" sz="quarter" idx="5"/>
          </p:nvPr>
        </p:nvSpPr>
        <p:spPr/>
        <p:txBody>
          <a:bodyPr/>
          <a:lstStyle/>
          <a:p>
            <a:fld id="{DB999E6A-ABEB-4A35-B056-F843DC71B734}" type="slidenum">
              <a:rPr lang="en-IN" smtClean="0"/>
              <a:t>4</a:t>
            </a:fld>
            <a:endParaRPr lang="en-IN"/>
          </a:p>
        </p:txBody>
      </p:sp>
    </p:spTree>
    <p:extLst>
      <p:ext uri="{BB962C8B-B14F-4D97-AF65-F5344CB8AC3E}">
        <p14:creationId xmlns:p14="http://schemas.microsoft.com/office/powerpoint/2010/main" val="4255253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Tell, n-segment displays are just like common anode or common cathode RGB LEDs. </a:t>
            </a:r>
          </a:p>
        </p:txBody>
      </p:sp>
      <p:sp>
        <p:nvSpPr>
          <p:cNvPr id="4" name="Slide Number Placeholder 3"/>
          <p:cNvSpPr>
            <a:spLocks noGrp="1"/>
          </p:cNvSpPr>
          <p:nvPr>
            <p:ph type="sldNum" sz="quarter" idx="5"/>
          </p:nvPr>
        </p:nvSpPr>
        <p:spPr/>
        <p:txBody>
          <a:bodyPr/>
          <a:lstStyle/>
          <a:p>
            <a:fld id="{DB999E6A-ABEB-4A35-B056-F843DC71B734}" type="slidenum">
              <a:rPr lang="en-IN" smtClean="0"/>
              <a:t>10</a:t>
            </a:fld>
            <a:endParaRPr lang="en-IN"/>
          </a:p>
        </p:txBody>
      </p:sp>
    </p:spTree>
    <p:extLst>
      <p:ext uri="{BB962C8B-B14F-4D97-AF65-F5344CB8AC3E}">
        <p14:creationId xmlns:p14="http://schemas.microsoft.com/office/powerpoint/2010/main" val="193401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Have to mention the specifications of lead acid battery</a:t>
            </a:r>
          </a:p>
        </p:txBody>
      </p:sp>
      <p:sp>
        <p:nvSpPr>
          <p:cNvPr id="4" name="Slide Number Placeholder 3"/>
          <p:cNvSpPr>
            <a:spLocks noGrp="1"/>
          </p:cNvSpPr>
          <p:nvPr>
            <p:ph type="sldNum" sz="quarter" idx="5"/>
          </p:nvPr>
        </p:nvSpPr>
        <p:spPr/>
        <p:txBody>
          <a:bodyPr/>
          <a:lstStyle/>
          <a:p>
            <a:fld id="{DB999E6A-ABEB-4A35-B056-F843DC71B734}" type="slidenum">
              <a:rPr lang="en-IN" smtClean="0"/>
              <a:t>13</a:t>
            </a:fld>
            <a:endParaRPr lang="en-IN"/>
          </a:p>
        </p:txBody>
      </p:sp>
    </p:spTree>
    <p:extLst>
      <p:ext uri="{BB962C8B-B14F-4D97-AF65-F5344CB8AC3E}">
        <p14:creationId xmlns:p14="http://schemas.microsoft.com/office/powerpoint/2010/main" val="448148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you move on to make more complex circuits, or plan to convert the prototype of a circuit made in a breadboard to a robot which is in a vibrating environment, it becomes very clear that breadboards aren’t the best option and can be quite troublesome due to the dangling jumper wires. Here, comes PCBs, which we will discuss on the next slide. </a:t>
            </a:r>
          </a:p>
        </p:txBody>
      </p:sp>
      <p:sp>
        <p:nvSpPr>
          <p:cNvPr id="4" name="Slide Number Placeholder 3"/>
          <p:cNvSpPr>
            <a:spLocks noGrp="1"/>
          </p:cNvSpPr>
          <p:nvPr>
            <p:ph type="sldNum" sz="quarter" idx="5"/>
          </p:nvPr>
        </p:nvSpPr>
        <p:spPr/>
        <p:txBody>
          <a:bodyPr/>
          <a:lstStyle/>
          <a:p>
            <a:fld id="{DB999E6A-ABEB-4A35-B056-F843DC71B734}" type="slidenum">
              <a:rPr lang="en-IN" smtClean="0"/>
              <a:t>19</a:t>
            </a:fld>
            <a:endParaRPr lang="en-IN"/>
          </a:p>
        </p:txBody>
      </p:sp>
    </p:spTree>
    <p:extLst>
      <p:ext uri="{BB962C8B-B14F-4D97-AF65-F5344CB8AC3E}">
        <p14:creationId xmlns:p14="http://schemas.microsoft.com/office/powerpoint/2010/main" val="3523830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FFFFFF"/>
                </a:solidFill>
                <a:effectLst/>
                <a:latin typeface="Lato" panose="020F0502020204030203" pitchFamily="34" charset="0"/>
              </a:rPr>
              <a:t>Printed circuit boards have the copper traces and holes/pads for components as per PCB design, made specifically for the required circuit.</a:t>
            </a:r>
            <a:endParaRPr lang="en-US" b="0" dirty="0">
              <a:effectLst/>
            </a:endParaRPr>
          </a:p>
        </p:txBody>
      </p:sp>
      <p:sp>
        <p:nvSpPr>
          <p:cNvPr id="4" name="Slide Number Placeholder 3"/>
          <p:cNvSpPr>
            <a:spLocks noGrp="1"/>
          </p:cNvSpPr>
          <p:nvPr>
            <p:ph type="sldNum" sz="quarter" idx="5"/>
          </p:nvPr>
        </p:nvSpPr>
        <p:spPr/>
        <p:txBody>
          <a:bodyPr/>
          <a:lstStyle/>
          <a:p>
            <a:fld id="{DB999E6A-ABEB-4A35-B056-F843DC71B734}" type="slidenum">
              <a:rPr lang="en-IN" smtClean="0"/>
              <a:t>21</a:t>
            </a:fld>
            <a:endParaRPr lang="en-IN"/>
          </a:p>
        </p:txBody>
      </p:sp>
    </p:spTree>
    <p:extLst>
      <p:ext uri="{BB962C8B-B14F-4D97-AF65-F5344CB8AC3E}">
        <p14:creationId xmlns:p14="http://schemas.microsoft.com/office/powerpoint/2010/main" val="14131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CB41-BD54-4713-8957-7859C4072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F42057-BC56-4AF7-A891-E3A2967B8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29F9E2-A934-4F12-8830-BC3F8885B27F}"/>
              </a:ext>
            </a:extLst>
          </p:cNvPr>
          <p:cNvSpPr>
            <a:spLocks noGrp="1"/>
          </p:cNvSpPr>
          <p:nvPr>
            <p:ph type="dt" sz="half" idx="10"/>
          </p:nvPr>
        </p:nvSpPr>
        <p:spPr/>
        <p:txBody>
          <a:bodyPr/>
          <a:lstStyle/>
          <a:p>
            <a:fld id="{2B472550-4ECA-4734-9D41-338E46A8DFC2}" type="datetime1">
              <a:rPr lang="en-IN" smtClean="0"/>
              <a:t>07-03-2022</a:t>
            </a:fld>
            <a:endParaRPr lang="en-IN"/>
          </a:p>
        </p:txBody>
      </p:sp>
      <p:sp>
        <p:nvSpPr>
          <p:cNvPr id="5" name="Footer Placeholder 4">
            <a:extLst>
              <a:ext uri="{FF2B5EF4-FFF2-40B4-BE49-F238E27FC236}">
                <a16:creationId xmlns:a16="http://schemas.microsoft.com/office/drawing/2014/main" id="{A660B8FE-97EB-4650-A5D9-CE63E536C682}"/>
              </a:ext>
            </a:extLst>
          </p:cNvPr>
          <p:cNvSpPr>
            <a:spLocks noGrp="1"/>
          </p:cNvSpPr>
          <p:nvPr>
            <p:ph type="ftr" sz="quarter" idx="11"/>
          </p:nvPr>
        </p:nvSpPr>
        <p:spPr/>
        <p:txBody>
          <a:bodyPr/>
          <a:lstStyle/>
          <a:p>
            <a:r>
              <a:rPr lang="en-IN"/>
              <a:t>NIT ConclaveX - Genesis '22</a:t>
            </a:r>
          </a:p>
        </p:txBody>
      </p:sp>
      <p:sp>
        <p:nvSpPr>
          <p:cNvPr id="6" name="Slide Number Placeholder 5">
            <a:extLst>
              <a:ext uri="{FF2B5EF4-FFF2-40B4-BE49-F238E27FC236}">
                <a16:creationId xmlns:a16="http://schemas.microsoft.com/office/drawing/2014/main" id="{E658BD35-7916-47ED-BD87-87438F3097D7}"/>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2280088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A02A2-A001-4A66-9207-6519EEC2CC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A65146-03B3-4C1B-8F1D-CF72E29C5C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6CB705-42E2-4678-B3D3-CB80CCDA90AC}"/>
              </a:ext>
            </a:extLst>
          </p:cNvPr>
          <p:cNvSpPr>
            <a:spLocks noGrp="1"/>
          </p:cNvSpPr>
          <p:nvPr>
            <p:ph type="dt" sz="half" idx="10"/>
          </p:nvPr>
        </p:nvSpPr>
        <p:spPr/>
        <p:txBody>
          <a:bodyPr/>
          <a:lstStyle/>
          <a:p>
            <a:fld id="{FC9C3558-5763-4512-B39E-3B670D1A0FF2}" type="datetime1">
              <a:rPr lang="en-IN" smtClean="0"/>
              <a:t>07-03-2022</a:t>
            </a:fld>
            <a:endParaRPr lang="en-IN"/>
          </a:p>
        </p:txBody>
      </p:sp>
      <p:sp>
        <p:nvSpPr>
          <p:cNvPr id="5" name="Footer Placeholder 4">
            <a:extLst>
              <a:ext uri="{FF2B5EF4-FFF2-40B4-BE49-F238E27FC236}">
                <a16:creationId xmlns:a16="http://schemas.microsoft.com/office/drawing/2014/main" id="{CFDD0FA1-8F32-4329-9105-B32A2B4734C4}"/>
              </a:ext>
            </a:extLst>
          </p:cNvPr>
          <p:cNvSpPr>
            <a:spLocks noGrp="1"/>
          </p:cNvSpPr>
          <p:nvPr>
            <p:ph type="ftr" sz="quarter" idx="11"/>
          </p:nvPr>
        </p:nvSpPr>
        <p:spPr/>
        <p:txBody>
          <a:bodyPr/>
          <a:lstStyle/>
          <a:p>
            <a:r>
              <a:rPr lang="en-IN"/>
              <a:t>NIT ConclaveX - Genesis '22</a:t>
            </a:r>
          </a:p>
        </p:txBody>
      </p:sp>
      <p:sp>
        <p:nvSpPr>
          <p:cNvPr id="6" name="Slide Number Placeholder 5">
            <a:extLst>
              <a:ext uri="{FF2B5EF4-FFF2-40B4-BE49-F238E27FC236}">
                <a16:creationId xmlns:a16="http://schemas.microsoft.com/office/drawing/2014/main" id="{DB8678F6-C51D-4C93-B488-9EC24BB87E7F}"/>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1911508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BE14FB-5778-4DD6-BFF6-56FD3E26B7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3D1D56-4B9A-4EE9-9F36-CDCEC4E9ED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307C18-7BD2-48CB-A1BD-D03581F143A7}"/>
              </a:ext>
            </a:extLst>
          </p:cNvPr>
          <p:cNvSpPr>
            <a:spLocks noGrp="1"/>
          </p:cNvSpPr>
          <p:nvPr>
            <p:ph type="dt" sz="half" idx="10"/>
          </p:nvPr>
        </p:nvSpPr>
        <p:spPr/>
        <p:txBody>
          <a:bodyPr/>
          <a:lstStyle/>
          <a:p>
            <a:fld id="{D8242697-623F-49E5-8D30-79C788AD7240}" type="datetime1">
              <a:rPr lang="en-IN" smtClean="0"/>
              <a:t>07-03-2022</a:t>
            </a:fld>
            <a:endParaRPr lang="en-IN"/>
          </a:p>
        </p:txBody>
      </p:sp>
      <p:sp>
        <p:nvSpPr>
          <p:cNvPr id="5" name="Footer Placeholder 4">
            <a:extLst>
              <a:ext uri="{FF2B5EF4-FFF2-40B4-BE49-F238E27FC236}">
                <a16:creationId xmlns:a16="http://schemas.microsoft.com/office/drawing/2014/main" id="{6923D048-5CDC-4B8F-B64C-8869BDFD1798}"/>
              </a:ext>
            </a:extLst>
          </p:cNvPr>
          <p:cNvSpPr>
            <a:spLocks noGrp="1"/>
          </p:cNvSpPr>
          <p:nvPr>
            <p:ph type="ftr" sz="quarter" idx="11"/>
          </p:nvPr>
        </p:nvSpPr>
        <p:spPr/>
        <p:txBody>
          <a:bodyPr/>
          <a:lstStyle/>
          <a:p>
            <a:r>
              <a:rPr lang="en-IN"/>
              <a:t>NIT ConclaveX - Genesis '22</a:t>
            </a:r>
          </a:p>
        </p:txBody>
      </p:sp>
      <p:sp>
        <p:nvSpPr>
          <p:cNvPr id="6" name="Slide Number Placeholder 5">
            <a:extLst>
              <a:ext uri="{FF2B5EF4-FFF2-40B4-BE49-F238E27FC236}">
                <a16:creationId xmlns:a16="http://schemas.microsoft.com/office/drawing/2014/main" id="{B577F54A-ECF7-4558-B6A7-656B524A38F2}"/>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4237105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D9B2-F954-401A-9F9D-827FAD06FC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58B5C1-CBAD-4096-83DD-EB998B43DF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8A8D8-B10B-4AE0-A49B-12C0D80FBA96}"/>
              </a:ext>
            </a:extLst>
          </p:cNvPr>
          <p:cNvSpPr>
            <a:spLocks noGrp="1"/>
          </p:cNvSpPr>
          <p:nvPr>
            <p:ph type="dt" sz="half" idx="10"/>
          </p:nvPr>
        </p:nvSpPr>
        <p:spPr/>
        <p:txBody>
          <a:bodyPr/>
          <a:lstStyle/>
          <a:p>
            <a:fld id="{3A5C52B0-9DC9-42CC-BEE9-F9C154D6E92F}" type="datetime1">
              <a:rPr lang="en-IN" smtClean="0"/>
              <a:t>07-03-2022</a:t>
            </a:fld>
            <a:endParaRPr lang="en-IN"/>
          </a:p>
        </p:txBody>
      </p:sp>
      <p:sp>
        <p:nvSpPr>
          <p:cNvPr id="5" name="Footer Placeholder 4">
            <a:extLst>
              <a:ext uri="{FF2B5EF4-FFF2-40B4-BE49-F238E27FC236}">
                <a16:creationId xmlns:a16="http://schemas.microsoft.com/office/drawing/2014/main" id="{B4A29146-3EF4-4468-9CD2-0163D0C04FEA}"/>
              </a:ext>
            </a:extLst>
          </p:cNvPr>
          <p:cNvSpPr>
            <a:spLocks noGrp="1"/>
          </p:cNvSpPr>
          <p:nvPr>
            <p:ph type="ftr" sz="quarter" idx="11"/>
          </p:nvPr>
        </p:nvSpPr>
        <p:spPr/>
        <p:txBody>
          <a:bodyPr/>
          <a:lstStyle/>
          <a:p>
            <a:r>
              <a:rPr lang="en-IN"/>
              <a:t>NIT ConclaveX - Genesis '22</a:t>
            </a:r>
          </a:p>
        </p:txBody>
      </p:sp>
      <p:sp>
        <p:nvSpPr>
          <p:cNvPr id="6" name="Slide Number Placeholder 5">
            <a:extLst>
              <a:ext uri="{FF2B5EF4-FFF2-40B4-BE49-F238E27FC236}">
                <a16:creationId xmlns:a16="http://schemas.microsoft.com/office/drawing/2014/main" id="{0BF7AD3B-64DD-4BCE-A782-4913E833F6B8}"/>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337058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4FB5-A79C-4FB1-A5B6-16804A20D9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CF7AF7-62CA-492A-BA4C-EFA03D378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282204-615E-4A93-8BC3-8B7AF14C8324}"/>
              </a:ext>
            </a:extLst>
          </p:cNvPr>
          <p:cNvSpPr>
            <a:spLocks noGrp="1"/>
          </p:cNvSpPr>
          <p:nvPr>
            <p:ph type="dt" sz="half" idx="10"/>
          </p:nvPr>
        </p:nvSpPr>
        <p:spPr/>
        <p:txBody>
          <a:bodyPr/>
          <a:lstStyle/>
          <a:p>
            <a:fld id="{C6A65140-A91F-4254-BD76-50B8109825A7}" type="datetime1">
              <a:rPr lang="en-IN" smtClean="0"/>
              <a:t>07-03-2022</a:t>
            </a:fld>
            <a:endParaRPr lang="en-IN"/>
          </a:p>
        </p:txBody>
      </p:sp>
      <p:sp>
        <p:nvSpPr>
          <p:cNvPr id="5" name="Footer Placeholder 4">
            <a:extLst>
              <a:ext uri="{FF2B5EF4-FFF2-40B4-BE49-F238E27FC236}">
                <a16:creationId xmlns:a16="http://schemas.microsoft.com/office/drawing/2014/main" id="{2466EAFE-AE55-49CF-8012-DDECB024BDE1}"/>
              </a:ext>
            </a:extLst>
          </p:cNvPr>
          <p:cNvSpPr>
            <a:spLocks noGrp="1"/>
          </p:cNvSpPr>
          <p:nvPr>
            <p:ph type="ftr" sz="quarter" idx="11"/>
          </p:nvPr>
        </p:nvSpPr>
        <p:spPr/>
        <p:txBody>
          <a:bodyPr/>
          <a:lstStyle/>
          <a:p>
            <a:r>
              <a:rPr lang="en-IN"/>
              <a:t>NIT ConclaveX - Genesis '22</a:t>
            </a:r>
          </a:p>
        </p:txBody>
      </p:sp>
      <p:sp>
        <p:nvSpPr>
          <p:cNvPr id="6" name="Slide Number Placeholder 5">
            <a:extLst>
              <a:ext uri="{FF2B5EF4-FFF2-40B4-BE49-F238E27FC236}">
                <a16:creationId xmlns:a16="http://schemas.microsoft.com/office/drawing/2014/main" id="{87434AD8-A77C-4745-99E9-9723DD7FC016}"/>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3380105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258B-B700-4FDC-B7F2-961F7B900F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D1FB58-3B9D-4281-9961-F152DA78D3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484C63-82A1-4360-BC29-B5510F4239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BAC6D5-8D4F-4923-9250-65E3229F0887}"/>
              </a:ext>
            </a:extLst>
          </p:cNvPr>
          <p:cNvSpPr>
            <a:spLocks noGrp="1"/>
          </p:cNvSpPr>
          <p:nvPr>
            <p:ph type="dt" sz="half" idx="10"/>
          </p:nvPr>
        </p:nvSpPr>
        <p:spPr/>
        <p:txBody>
          <a:bodyPr/>
          <a:lstStyle/>
          <a:p>
            <a:fld id="{B83DB28A-FF4F-4E6C-85B3-79D8ED58C6FE}" type="datetime1">
              <a:rPr lang="en-IN" smtClean="0"/>
              <a:t>07-03-2022</a:t>
            </a:fld>
            <a:endParaRPr lang="en-IN"/>
          </a:p>
        </p:txBody>
      </p:sp>
      <p:sp>
        <p:nvSpPr>
          <p:cNvPr id="6" name="Footer Placeholder 5">
            <a:extLst>
              <a:ext uri="{FF2B5EF4-FFF2-40B4-BE49-F238E27FC236}">
                <a16:creationId xmlns:a16="http://schemas.microsoft.com/office/drawing/2014/main" id="{30C08218-E1CF-4909-B722-A9EA164AECFD}"/>
              </a:ext>
            </a:extLst>
          </p:cNvPr>
          <p:cNvSpPr>
            <a:spLocks noGrp="1"/>
          </p:cNvSpPr>
          <p:nvPr>
            <p:ph type="ftr" sz="quarter" idx="11"/>
          </p:nvPr>
        </p:nvSpPr>
        <p:spPr/>
        <p:txBody>
          <a:bodyPr/>
          <a:lstStyle/>
          <a:p>
            <a:r>
              <a:rPr lang="en-IN"/>
              <a:t>NIT ConclaveX - Genesis '22</a:t>
            </a:r>
          </a:p>
        </p:txBody>
      </p:sp>
      <p:sp>
        <p:nvSpPr>
          <p:cNvPr id="7" name="Slide Number Placeholder 6">
            <a:extLst>
              <a:ext uri="{FF2B5EF4-FFF2-40B4-BE49-F238E27FC236}">
                <a16:creationId xmlns:a16="http://schemas.microsoft.com/office/drawing/2014/main" id="{4457EBE8-42F9-47DF-8CCB-88880993B8FD}"/>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2845664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E781-8D56-47DB-BA68-D835921ECF5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C1A26F-F229-4540-A54C-880C683165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9EE78A-4FCA-4A7F-A1D1-BCF09971DB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6CC7486-6308-41A0-98D5-A8BD0A9E78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5C125D-AA91-48F3-A601-620DB7CA41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C114E1-1F66-4619-9DE1-7151DEF2A21B}"/>
              </a:ext>
            </a:extLst>
          </p:cNvPr>
          <p:cNvSpPr>
            <a:spLocks noGrp="1"/>
          </p:cNvSpPr>
          <p:nvPr>
            <p:ph type="dt" sz="half" idx="10"/>
          </p:nvPr>
        </p:nvSpPr>
        <p:spPr/>
        <p:txBody>
          <a:bodyPr/>
          <a:lstStyle/>
          <a:p>
            <a:fld id="{83133708-25F2-41CF-918E-069361CEC92A}" type="datetime1">
              <a:rPr lang="en-IN" smtClean="0"/>
              <a:t>07-03-2022</a:t>
            </a:fld>
            <a:endParaRPr lang="en-IN"/>
          </a:p>
        </p:txBody>
      </p:sp>
      <p:sp>
        <p:nvSpPr>
          <p:cNvPr id="8" name="Footer Placeholder 7">
            <a:extLst>
              <a:ext uri="{FF2B5EF4-FFF2-40B4-BE49-F238E27FC236}">
                <a16:creationId xmlns:a16="http://schemas.microsoft.com/office/drawing/2014/main" id="{5DA91ADB-1DED-4501-8DD4-C8EB562DAAAD}"/>
              </a:ext>
            </a:extLst>
          </p:cNvPr>
          <p:cNvSpPr>
            <a:spLocks noGrp="1"/>
          </p:cNvSpPr>
          <p:nvPr>
            <p:ph type="ftr" sz="quarter" idx="11"/>
          </p:nvPr>
        </p:nvSpPr>
        <p:spPr/>
        <p:txBody>
          <a:bodyPr/>
          <a:lstStyle/>
          <a:p>
            <a:r>
              <a:rPr lang="en-IN"/>
              <a:t>NIT ConclaveX - Genesis '22</a:t>
            </a:r>
          </a:p>
        </p:txBody>
      </p:sp>
      <p:sp>
        <p:nvSpPr>
          <p:cNvPr id="9" name="Slide Number Placeholder 8">
            <a:extLst>
              <a:ext uri="{FF2B5EF4-FFF2-40B4-BE49-F238E27FC236}">
                <a16:creationId xmlns:a16="http://schemas.microsoft.com/office/drawing/2014/main" id="{C580812E-C2D4-4D8D-90A0-75F74A8F3A52}"/>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2311987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CDDF-F95D-4706-811D-1EB1CC224C9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722D0A-FB8F-4332-9453-0EBF5FD76EA4}"/>
              </a:ext>
            </a:extLst>
          </p:cNvPr>
          <p:cNvSpPr>
            <a:spLocks noGrp="1"/>
          </p:cNvSpPr>
          <p:nvPr>
            <p:ph type="dt" sz="half" idx="10"/>
          </p:nvPr>
        </p:nvSpPr>
        <p:spPr/>
        <p:txBody>
          <a:bodyPr/>
          <a:lstStyle/>
          <a:p>
            <a:fld id="{EEC08F74-6293-40D2-AA90-1E46CC5E2FB3}" type="datetime1">
              <a:rPr lang="en-IN" smtClean="0"/>
              <a:t>07-03-2022</a:t>
            </a:fld>
            <a:endParaRPr lang="en-IN"/>
          </a:p>
        </p:txBody>
      </p:sp>
      <p:sp>
        <p:nvSpPr>
          <p:cNvPr id="4" name="Footer Placeholder 3">
            <a:extLst>
              <a:ext uri="{FF2B5EF4-FFF2-40B4-BE49-F238E27FC236}">
                <a16:creationId xmlns:a16="http://schemas.microsoft.com/office/drawing/2014/main" id="{2CBBD848-4318-459C-93D5-7A67D91FD131}"/>
              </a:ext>
            </a:extLst>
          </p:cNvPr>
          <p:cNvSpPr>
            <a:spLocks noGrp="1"/>
          </p:cNvSpPr>
          <p:nvPr>
            <p:ph type="ftr" sz="quarter" idx="11"/>
          </p:nvPr>
        </p:nvSpPr>
        <p:spPr/>
        <p:txBody>
          <a:bodyPr/>
          <a:lstStyle/>
          <a:p>
            <a:r>
              <a:rPr lang="en-IN"/>
              <a:t>NIT ConclaveX - Genesis '22</a:t>
            </a:r>
          </a:p>
        </p:txBody>
      </p:sp>
      <p:sp>
        <p:nvSpPr>
          <p:cNvPr id="5" name="Slide Number Placeholder 4">
            <a:extLst>
              <a:ext uri="{FF2B5EF4-FFF2-40B4-BE49-F238E27FC236}">
                <a16:creationId xmlns:a16="http://schemas.microsoft.com/office/drawing/2014/main" id="{8DF76752-A09F-48D8-A8F1-6F910AA42C2D}"/>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149039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6921A-E91F-4768-A766-16FCCC7390F7}"/>
              </a:ext>
            </a:extLst>
          </p:cNvPr>
          <p:cNvSpPr>
            <a:spLocks noGrp="1"/>
          </p:cNvSpPr>
          <p:nvPr>
            <p:ph type="dt" sz="half" idx="10"/>
          </p:nvPr>
        </p:nvSpPr>
        <p:spPr/>
        <p:txBody>
          <a:bodyPr/>
          <a:lstStyle/>
          <a:p>
            <a:fld id="{3E39F514-14E2-4F23-8C59-410E5D848541}" type="datetime1">
              <a:rPr lang="en-IN" smtClean="0"/>
              <a:t>07-03-2022</a:t>
            </a:fld>
            <a:endParaRPr lang="en-IN"/>
          </a:p>
        </p:txBody>
      </p:sp>
      <p:sp>
        <p:nvSpPr>
          <p:cNvPr id="3" name="Footer Placeholder 2">
            <a:extLst>
              <a:ext uri="{FF2B5EF4-FFF2-40B4-BE49-F238E27FC236}">
                <a16:creationId xmlns:a16="http://schemas.microsoft.com/office/drawing/2014/main" id="{1DC54217-9383-4E89-B70B-17A87FBFDAE3}"/>
              </a:ext>
            </a:extLst>
          </p:cNvPr>
          <p:cNvSpPr>
            <a:spLocks noGrp="1"/>
          </p:cNvSpPr>
          <p:nvPr>
            <p:ph type="ftr" sz="quarter" idx="11"/>
          </p:nvPr>
        </p:nvSpPr>
        <p:spPr/>
        <p:txBody>
          <a:bodyPr/>
          <a:lstStyle/>
          <a:p>
            <a:r>
              <a:rPr lang="en-IN"/>
              <a:t>NIT ConclaveX - Genesis '22</a:t>
            </a:r>
          </a:p>
        </p:txBody>
      </p:sp>
      <p:sp>
        <p:nvSpPr>
          <p:cNvPr id="4" name="Slide Number Placeholder 3">
            <a:extLst>
              <a:ext uri="{FF2B5EF4-FFF2-40B4-BE49-F238E27FC236}">
                <a16:creationId xmlns:a16="http://schemas.microsoft.com/office/drawing/2014/main" id="{022FECF7-7EEC-4310-A968-FBEB9BA4F33B}"/>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340488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B481-4C03-4D6D-834E-4FE981784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91E5093-927B-48F8-BA0C-148ECBEE86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FDB1D7-6EBF-4F29-A154-99631DB23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D4FF9E-7A75-4EF1-BCCA-AFACA15D4BF4}"/>
              </a:ext>
            </a:extLst>
          </p:cNvPr>
          <p:cNvSpPr>
            <a:spLocks noGrp="1"/>
          </p:cNvSpPr>
          <p:nvPr>
            <p:ph type="dt" sz="half" idx="10"/>
          </p:nvPr>
        </p:nvSpPr>
        <p:spPr/>
        <p:txBody>
          <a:bodyPr/>
          <a:lstStyle/>
          <a:p>
            <a:fld id="{F624707D-FDC9-4370-883C-F099A065ED35}" type="datetime1">
              <a:rPr lang="en-IN" smtClean="0"/>
              <a:t>07-03-2022</a:t>
            </a:fld>
            <a:endParaRPr lang="en-IN"/>
          </a:p>
        </p:txBody>
      </p:sp>
      <p:sp>
        <p:nvSpPr>
          <p:cNvPr id="6" name="Footer Placeholder 5">
            <a:extLst>
              <a:ext uri="{FF2B5EF4-FFF2-40B4-BE49-F238E27FC236}">
                <a16:creationId xmlns:a16="http://schemas.microsoft.com/office/drawing/2014/main" id="{D7942615-82A7-411F-BDE5-17DBCCED5F53}"/>
              </a:ext>
            </a:extLst>
          </p:cNvPr>
          <p:cNvSpPr>
            <a:spLocks noGrp="1"/>
          </p:cNvSpPr>
          <p:nvPr>
            <p:ph type="ftr" sz="quarter" idx="11"/>
          </p:nvPr>
        </p:nvSpPr>
        <p:spPr/>
        <p:txBody>
          <a:bodyPr/>
          <a:lstStyle/>
          <a:p>
            <a:r>
              <a:rPr lang="en-IN"/>
              <a:t>NIT ConclaveX - Genesis '22</a:t>
            </a:r>
          </a:p>
        </p:txBody>
      </p:sp>
      <p:sp>
        <p:nvSpPr>
          <p:cNvPr id="7" name="Slide Number Placeholder 6">
            <a:extLst>
              <a:ext uri="{FF2B5EF4-FFF2-40B4-BE49-F238E27FC236}">
                <a16:creationId xmlns:a16="http://schemas.microsoft.com/office/drawing/2014/main" id="{73E30C34-22EE-4567-8A6F-83D8938A3BC0}"/>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2088454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2AB3F-CD38-4569-A788-05FC4241B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1BD862-C347-42DD-B889-D8C4D1E032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6B7380-FC8A-437F-AF97-D86FC3919F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9747C-EB4E-4FAE-9AA5-8A98BFD45726}"/>
              </a:ext>
            </a:extLst>
          </p:cNvPr>
          <p:cNvSpPr>
            <a:spLocks noGrp="1"/>
          </p:cNvSpPr>
          <p:nvPr>
            <p:ph type="dt" sz="half" idx="10"/>
          </p:nvPr>
        </p:nvSpPr>
        <p:spPr/>
        <p:txBody>
          <a:bodyPr/>
          <a:lstStyle/>
          <a:p>
            <a:fld id="{7806541B-2278-4208-B4F0-6E0CE402F186}" type="datetime1">
              <a:rPr lang="en-IN" smtClean="0"/>
              <a:t>07-03-2022</a:t>
            </a:fld>
            <a:endParaRPr lang="en-IN"/>
          </a:p>
        </p:txBody>
      </p:sp>
      <p:sp>
        <p:nvSpPr>
          <p:cNvPr id="6" name="Footer Placeholder 5">
            <a:extLst>
              <a:ext uri="{FF2B5EF4-FFF2-40B4-BE49-F238E27FC236}">
                <a16:creationId xmlns:a16="http://schemas.microsoft.com/office/drawing/2014/main" id="{7FA7BC17-FE44-40CA-A2CC-94E6694F6DEE}"/>
              </a:ext>
            </a:extLst>
          </p:cNvPr>
          <p:cNvSpPr>
            <a:spLocks noGrp="1"/>
          </p:cNvSpPr>
          <p:nvPr>
            <p:ph type="ftr" sz="quarter" idx="11"/>
          </p:nvPr>
        </p:nvSpPr>
        <p:spPr/>
        <p:txBody>
          <a:bodyPr/>
          <a:lstStyle/>
          <a:p>
            <a:r>
              <a:rPr lang="en-IN"/>
              <a:t>NIT ConclaveX - Genesis '22</a:t>
            </a:r>
          </a:p>
        </p:txBody>
      </p:sp>
      <p:sp>
        <p:nvSpPr>
          <p:cNvPr id="7" name="Slide Number Placeholder 6">
            <a:extLst>
              <a:ext uri="{FF2B5EF4-FFF2-40B4-BE49-F238E27FC236}">
                <a16:creationId xmlns:a16="http://schemas.microsoft.com/office/drawing/2014/main" id="{C3A56118-5B2A-4455-95CC-7E7D1E156F30}"/>
              </a:ext>
            </a:extLst>
          </p:cNvPr>
          <p:cNvSpPr>
            <a:spLocks noGrp="1"/>
          </p:cNvSpPr>
          <p:nvPr>
            <p:ph type="sldNum" sz="quarter" idx="12"/>
          </p:nvPr>
        </p:nvSpPr>
        <p:spPr/>
        <p:txBody>
          <a:bodyPr/>
          <a:lstStyle/>
          <a:p>
            <a:fld id="{37C00095-E24A-46C2-B45F-C2195E76A566}" type="slidenum">
              <a:rPr lang="en-IN" smtClean="0"/>
              <a:t>‹#›</a:t>
            </a:fld>
            <a:endParaRPr lang="en-IN"/>
          </a:p>
        </p:txBody>
      </p:sp>
    </p:spTree>
    <p:extLst>
      <p:ext uri="{BB962C8B-B14F-4D97-AF65-F5344CB8AC3E}">
        <p14:creationId xmlns:p14="http://schemas.microsoft.com/office/powerpoint/2010/main" val="165530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D14EB3-DF5B-412B-A69D-97B2B46985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D0B63A-623A-40A0-B8D8-6C1EC5DF32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8EABB7-47AA-4369-910F-E979FDD960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7D786-0D69-440E-ACEC-A90EE7230D94}" type="datetime1">
              <a:rPr lang="en-IN" smtClean="0"/>
              <a:t>07-03-2022</a:t>
            </a:fld>
            <a:endParaRPr lang="en-IN"/>
          </a:p>
        </p:txBody>
      </p:sp>
      <p:sp>
        <p:nvSpPr>
          <p:cNvPr id="5" name="Footer Placeholder 4">
            <a:extLst>
              <a:ext uri="{FF2B5EF4-FFF2-40B4-BE49-F238E27FC236}">
                <a16:creationId xmlns:a16="http://schemas.microsoft.com/office/drawing/2014/main" id="{0DE74260-316A-4322-98B5-21406682E2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NIT ConclaveX - Genesis '22</a:t>
            </a:r>
          </a:p>
        </p:txBody>
      </p:sp>
      <p:sp>
        <p:nvSpPr>
          <p:cNvPr id="6" name="Slide Number Placeholder 5">
            <a:extLst>
              <a:ext uri="{FF2B5EF4-FFF2-40B4-BE49-F238E27FC236}">
                <a16:creationId xmlns:a16="http://schemas.microsoft.com/office/drawing/2014/main" id="{CADB0B97-2B4F-4474-A139-C374334F7B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C00095-E24A-46C2-B45F-C2195E76A566}" type="slidenum">
              <a:rPr lang="en-IN" smtClean="0"/>
              <a:t>‹#›</a:t>
            </a:fld>
            <a:endParaRPr lang="en-IN"/>
          </a:p>
        </p:txBody>
      </p:sp>
    </p:spTree>
    <p:extLst>
      <p:ext uri="{BB962C8B-B14F-4D97-AF65-F5344CB8AC3E}">
        <p14:creationId xmlns:p14="http://schemas.microsoft.com/office/powerpoint/2010/main" val="180191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6.xml"/><Relationship Id="rId5" Type="http://schemas.openxmlformats.org/officeDocument/2006/relationships/image" Target="../media/image55.jpeg"/><Relationship Id="rId4" Type="http://schemas.openxmlformats.org/officeDocument/2006/relationships/image" Target="../media/image54.jpeg"/></Relationships>
</file>

<file path=ppt/slides/_rels/slide1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1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1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7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7.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DA3A35-F7BF-4E54-9AA4-24FB0842789A}"/>
              </a:ext>
            </a:extLst>
          </p:cNvPr>
          <p:cNvPicPr>
            <a:picLocks noChangeAspect="1"/>
          </p:cNvPicPr>
          <p:nvPr/>
        </p:nvPicPr>
        <p:blipFill rotWithShape="1">
          <a:blip r:embed="rId2">
            <a:extLst>
              <a:ext uri="{28A0092B-C50C-407E-A947-70E740481C1C}">
                <a14:useLocalDpi xmlns:a14="http://schemas.microsoft.com/office/drawing/2010/main" val="0"/>
              </a:ext>
            </a:extLst>
          </a:blip>
          <a:srcRect t="9447" b="6187"/>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EF75FD4-60E7-40D4-B408-801F45EF540D}"/>
              </a:ext>
            </a:extLst>
          </p:cNvPr>
          <p:cNvSpPr/>
          <p:nvPr/>
        </p:nvSpPr>
        <p:spPr>
          <a:xfrm>
            <a:off x="0" y="0"/>
            <a:ext cx="12192000" cy="685800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6B3E9030-FA36-45C4-BD7B-A28589703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936" y="548640"/>
            <a:ext cx="1091360" cy="1091360"/>
          </a:xfrm>
          <a:prstGeom prst="rect">
            <a:avLst/>
          </a:prstGeom>
        </p:spPr>
      </p:pic>
      <p:pic>
        <p:nvPicPr>
          <p:cNvPr id="10" name="Picture 9">
            <a:extLst>
              <a:ext uri="{FF2B5EF4-FFF2-40B4-BE49-F238E27FC236}">
                <a16:creationId xmlns:a16="http://schemas.microsoft.com/office/drawing/2014/main" id="{4F6C70E8-2ED2-4CF2-91CA-6CD05AD42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04" y="548640"/>
            <a:ext cx="1091360" cy="1088249"/>
          </a:xfrm>
          <a:prstGeom prst="rect">
            <a:avLst/>
          </a:prstGeom>
        </p:spPr>
      </p:pic>
      <p:sp>
        <p:nvSpPr>
          <p:cNvPr id="11" name="TextBox 10">
            <a:extLst>
              <a:ext uri="{FF2B5EF4-FFF2-40B4-BE49-F238E27FC236}">
                <a16:creationId xmlns:a16="http://schemas.microsoft.com/office/drawing/2014/main" id="{970537D9-56E4-43A8-A7C2-D67D70A605DE}"/>
              </a:ext>
            </a:extLst>
          </p:cNvPr>
          <p:cNvSpPr txBox="1"/>
          <p:nvPr/>
        </p:nvSpPr>
        <p:spPr>
          <a:xfrm>
            <a:off x="538836" y="2875002"/>
            <a:ext cx="10332363" cy="1107996"/>
          </a:xfrm>
          <a:prstGeom prst="rect">
            <a:avLst/>
          </a:prstGeom>
          <a:noFill/>
        </p:spPr>
        <p:txBody>
          <a:bodyPr wrap="square" rtlCol="0">
            <a:spAutoFit/>
          </a:bodyPr>
          <a:lstStyle/>
          <a:p>
            <a:r>
              <a:rPr lang="en-IN" sz="6600" b="1" dirty="0">
                <a:solidFill>
                  <a:schemeClr val="bg1"/>
                </a:solidFill>
                <a:latin typeface="Arial" panose="020B0604020202020204" pitchFamily="34" charset="0"/>
                <a:cs typeface="Arial" panose="020B0604020202020204" pitchFamily="34" charset="0"/>
              </a:rPr>
              <a:t>Introduction to </a:t>
            </a:r>
            <a:r>
              <a:rPr lang="en-IN" sz="6600" b="1" dirty="0" err="1">
                <a:solidFill>
                  <a:schemeClr val="bg1"/>
                </a:solidFill>
                <a:latin typeface="Arial" panose="020B0604020202020204" pitchFamily="34" charset="0"/>
                <a:cs typeface="Arial" panose="020B0604020202020204" pitchFamily="34" charset="0"/>
              </a:rPr>
              <a:t>Tronix</a:t>
            </a:r>
            <a:endParaRPr lang="en-IN" sz="6600" b="1"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B19DB75-CC27-4C1C-AE44-17595AA418B6}"/>
              </a:ext>
            </a:extLst>
          </p:cNvPr>
          <p:cNvSpPr txBox="1"/>
          <p:nvPr/>
        </p:nvSpPr>
        <p:spPr>
          <a:xfrm>
            <a:off x="572704" y="2508702"/>
            <a:ext cx="10817785" cy="461665"/>
          </a:xfrm>
          <a:prstGeom prst="rect">
            <a:avLst/>
          </a:prstGeom>
          <a:noFill/>
        </p:spPr>
        <p:txBody>
          <a:bodyPr wrap="square" rtlCol="0">
            <a:spAutoFit/>
          </a:bodyPr>
          <a:lstStyle/>
          <a:p>
            <a:r>
              <a:rPr lang="en-IN" sz="2400" dirty="0">
                <a:solidFill>
                  <a:schemeClr val="bg1"/>
                </a:solidFill>
                <a:latin typeface="Arial" panose="020B0604020202020204" pitchFamily="34" charset="0"/>
                <a:cs typeface="Arial" panose="020B0604020202020204" pitchFamily="34" charset="0"/>
              </a:rPr>
              <a:t>NIT </a:t>
            </a:r>
            <a:r>
              <a:rPr lang="en-IN" sz="2400" dirty="0" err="1">
                <a:solidFill>
                  <a:schemeClr val="bg1"/>
                </a:solidFill>
                <a:latin typeface="Arial" panose="020B0604020202020204" pitchFamily="34" charset="0"/>
                <a:cs typeface="Arial" panose="020B0604020202020204" pitchFamily="34" charset="0"/>
              </a:rPr>
              <a:t>ConclaveX</a:t>
            </a:r>
            <a:r>
              <a:rPr lang="en-IN" sz="2400" dirty="0">
                <a:solidFill>
                  <a:schemeClr val="bg1"/>
                </a:solidFill>
                <a:latin typeface="Arial" panose="020B0604020202020204" pitchFamily="34" charset="0"/>
                <a:cs typeface="Arial" panose="020B0604020202020204" pitchFamily="34" charset="0"/>
              </a:rPr>
              <a:t> – Genesis ‘22</a:t>
            </a:r>
          </a:p>
        </p:txBody>
      </p:sp>
      <p:sp>
        <p:nvSpPr>
          <p:cNvPr id="15" name="TextBox 14">
            <a:extLst>
              <a:ext uri="{FF2B5EF4-FFF2-40B4-BE49-F238E27FC236}">
                <a16:creationId xmlns:a16="http://schemas.microsoft.com/office/drawing/2014/main" id="{F27180AC-9A5D-4198-8C3A-27B66AB4767A}"/>
              </a:ext>
            </a:extLst>
          </p:cNvPr>
          <p:cNvSpPr txBox="1"/>
          <p:nvPr/>
        </p:nvSpPr>
        <p:spPr>
          <a:xfrm>
            <a:off x="572704" y="3946202"/>
            <a:ext cx="10817785" cy="461665"/>
          </a:xfrm>
          <a:prstGeom prst="rect">
            <a:avLst/>
          </a:prstGeom>
          <a:noFill/>
        </p:spPr>
        <p:txBody>
          <a:bodyPr wrap="square" rtlCol="0">
            <a:spAutoFit/>
          </a:bodyPr>
          <a:lstStyle/>
          <a:p>
            <a:r>
              <a:rPr lang="en-IN" sz="2400" dirty="0">
                <a:solidFill>
                  <a:schemeClr val="bg1"/>
                </a:solidFill>
                <a:latin typeface="Arial" panose="020B0604020202020204" pitchFamily="34" charset="0"/>
                <a:cs typeface="Arial" panose="020B0604020202020204" pitchFamily="34" charset="0"/>
              </a:rPr>
              <a:t>By, Robotics and Machine Intelligence (RMI)</a:t>
            </a:r>
          </a:p>
        </p:txBody>
      </p:sp>
    </p:spTree>
    <p:extLst>
      <p:ext uri="{BB962C8B-B14F-4D97-AF65-F5344CB8AC3E}">
        <p14:creationId xmlns:p14="http://schemas.microsoft.com/office/powerpoint/2010/main" val="176799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D152FD-0F17-4E22-968D-32FB3982F1B6}"/>
              </a:ext>
            </a:extLst>
          </p:cNvPr>
          <p:cNvSpPr>
            <a:spLocks noGrp="1"/>
          </p:cNvSpPr>
          <p:nvPr>
            <p:ph type="title"/>
          </p:nvPr>
        </p:nvSpPr>
        <p:spPr/>
        <p:txBody>
          <a:bodyPr/>
          <a:lstStyle/>
          <a:p>
            <a:r>
              <a:rPr lang="en-IN" dirty="0">
                <a:solidFill>
                  <a:schemeClr val="bg1"/>
                </a:solidFill>
              </a:rPr>
              <a:t>n-Segment Displays</a:t>
            </a:r>
          </a:p>
        </p:txBody>
      </p:sp>
      <p:sp>
        <p:nvSpPr>
          <p:cNvPr id="2" name="Slide Number Placeholder 1">
            <a:extLst>
              <a:ext uri="{FF2B5EF4-FFF2-40B4-BE49-F238E27FC236}">
                <a16:creationId xmlns:a16="http://schemas.microsoft.com/office/drawing/2014/main" id="{00204CAA-2B9E-4579-B6F7-13972CB436A3}"/>
              </a:ext>
            </a:extLst>
          </p:cNvPr>
          <p:cNvSpPr>
            <a:spLocks noGrp="1"/>
          </p:cNvSpPr>
          <p:nvPr>
            <p:ph type="sldNum" sz="quarter" idx="12"/>
          </p:nvPr>
        </p:nvSpPr>
        <p:spPr/>
        <p:txBody>
          <a:bodyPr/>
          <a:lstStyle/>
          <a:p>
            <a:fld id="{37C00095-E24A-46C2-B45F-C2195E76A566}" type="slidenum">
              <a:rPr lang="en-IN" smtClean="0">
                <a:solidFill>
                  <a:schemeClr val="bg1"/>
                </a:solidFill>
              </a:rPr>
              <a:t>10</a:t>
            </a:fld>
            <a:endParaRPr lang="en-IN">
              <a:solidFill>
                <a:schemeClr val="bg1"/>
              </a:solidFill>
            </a:endParaRPr>
          </a:p>
        </p:txBody>
      </p:sp>
      <p:pic>
        <p:nvPicPr>
          <p:cNvPr id="1028" name="Picture 4">
            <a:extLst>
              <a:ext uri="{FF2B5EF4-FFF2-40B4-BE49-F238E27FC236}">
                <a16:creationId xmlns:a16="http://schemas.microsoft.com/office/drawing/2014/main" id="{9818132E-868C-47CF-995B-DCEF7B67A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234" y="3924424"/>
            <a:ext cx="2067888" cy="2045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epth: How Seven Segment Display Works &amp;amp; Interface with Arduino">
            <a:extLst>
              <a:ext uri="{FF2B5EF4-FFF2-40B4-BE49-F238E27FC236}">
                <a16:creationId xmlns:a16="http://schemas.microsoft.com/office/drawing/2014/main" id="{D7D54379-64DE-4BA0-AE14-2D59499A33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981"/>
          <a:stretch/>
        </p:blipFill>
        <p:spPr bwMode="auto">
          <a:xfrm>
            <a:off x="4856331" y="3924424"/>
            <a:ext cx="1888752" cy="2045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Depth: How Seven Segment Display Works &amp;amp; Interface with Arduino">
            <a:extLst>
              <a:ext uri="{FF2B5EF4-FFF2-40B4-BE49-F238E27FC236}">
                <a16:creationId xmlns:a16="http://schemas.microsoft.com/office/drawing/2014/main" id="{BE7426BF-1BB1-43A0-9B46-EAADB86857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626"/>
          <a:stretch/>
        </p:blipFill>
        <p:spPr bwMode="auto">
          <a:xfrm>
            <a:off x="6802037" y="3924424"/>
            <a:ext cx="3264890" cy="204516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5E92868-3801-456A-AD7C-2AD3DF199487}"/>
              </a:ext>
            </a:extLst>
          </p:cNvPr>
          <p:cNvGrpSpPr/>
          <p:nvPr/>
        </p:nvGrpSpPr>
        <p:grpSpPr>
          <a:xfrm>
            <a:off x="2085454" y="1951059"/>
            <a:ext cx="1236650" cy="1712994"/>
            <a:chOff x="3970232" y="2008392"/>
            <a:chExt cx="1236650" cy="1712994"/>
          </a:xfrm>
        </p:grpSpPr>
        <p:pic>
          <p:nvPicPr>
            <p:cNvPr id="1026" name="Picture 2">
              <a:extLst>
                <a:ext uri="{FF2B5EF4-FFF2-40B4-BE49-F238E27FC236}">
                  <a16:creationId xmlns:a16="http://schemas.microsoft.com/office/drawing/2014/main" id="{7FB02E58-3929-46A6-8D0A-41AB107439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19" r="76760"/>
            <a:stretch/>
          </p:blipFill>
          <p:spPr bwMode="auto">
            <a:xfrm>
              <a:off x="4167978" y="2008392"/>
              <a:ext cx="841159" cy="10248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171E9CD-EC92-442F-9CBC-F4632B6517E6}"/>
                </a:ext>
              </a:extLst>
            </p:cNvPr>
            <p:cNvSpPr txBox="1"/>
            <p:nvPr/>
          </p:nvSpPr>
          <p:spPr>
            <a:xfrm>
              <a:off x="3970232" y="3136611"/>
              <a:ext cx="1236650" cy="584775"/>
            </a:xfrm>
            <a:prstGeom prst="rect">
              <a:avLst/>
            </a:prstGeom>
            <a:noFill/>
          </p:spPr>
          <p:txBody>
            <a:bodyPr wrap="square" rtlCol="0">
              <a:spAutoFit/>
            </a:bodyPr>
            <a:lstStyle/>
            <a:p>
              <a:pPr algn="ctr"/>
              <a:r>
                <a:rPr lang="en-IN" sz="1600" dirty="0">
                  <a:solidFill>
                    <a:schemeClr val="bg1"/>
                  </a:solidFill>
                </a:rPr>
                <a:t>7 Segment Display</a:t>
              </a:r>
            </a:p>
          </p:txBody>
        </p:sp>
      </p:grpSp>
      <p:grpSp>
        <p:nvGrpSpPr>
          <p:cNvPr id="10" name="Group 9">
            <a:extLst>
              <a:ext uri="{FF2B5EF4-FFF2-40B4-BE49-F238E27FC236}">
                <a16:creationId xmlns:a16="http://schemas.microsoft.com/office/drawing/2014/main" id="{2F17E2F0-A944-424B-8C7E-B00170254562}"/>
              </a:ext>
            </a:extLst>
          </p:cNvPr>
          <p:cNvGrpSpPr/>
          <p:nvPr/>
        </p:nvGrpSpPr>
        <p:grpSpPr>
          <a:xfrm>
            <a:off x="4238006" y="1951059"/>
            <a:ext cx="1236650" cy="1712994"/>
            <a:chOff x="5558162" y="2008392"/>
            <a:chExt cx="1236650" cy="1712994"/>
          </a:xfrm>
        </p:grpSpPr>
        <p:pic>
          <p:nvPicPr>
            <p:cNvPr id="7" name="Picture 2">
              <a:extLst>
                <a:ext uri="{FF2B5EF4-FFF2-40B4-BE49-F238E27FC236}">
                  <a16:creationId xmlns:a16="http://schemas.microsoft.com/office/drawing/2014/main" id="{648487C9-C1BD-4646-8FAC-D79FFB81A1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49" r="50836"/>
            <a:stretch/>
          </p:blipFill>
          <p:spPr bwMode="auto">
            <a:xfrm>
              <a:off x="5768340" y="2008392"/>
              <a:ext cx="816295" cy="10248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2E5B7B2-7B1A-4AB3-8AD8-6541A7DDE459}"/>
                </a:ext>
              </a:extLst>
            </p:cNvPr>
            <p:cNvSpPr txBox="1"/>
            <p:nvPr/>
          </p:nvSpPr>
          <p:spPr>
            <a:xfrm>
              <a:off x="5558162" y="3136611"/>
              <a:ext cx="1236650" cy="584775"/>
            </a:xfrm>
            <a:prstGeom prst="rect">
              <a:avLst/>
            </a:prstGeom>
            <a:noFill/>
          </p:spPr>
          <p:txBody>
            <a:bodyPr wrap="square" rtlCol="0">
              <a:spAutoFit/>
            </a:bodyPr>
            <a:lstStyle/>
            <a:p>
              <a:pPr algn="ctr"/>
              <a:r>
                <a:rPr lang="en-IN" sz="1600" dirty="0">
                  <a:solidFill>
                    <a:schemeClr val="bg1"/>
                  </a:solidFill>
                </a:rPr>
                <a:t>9 Segment Display</a:t>
              </a:r>
            </a:p>
          </p:txBody>
        </p:sp>
      </p:grpSp>
      <p:grpSp>
        <p:nvGrpSpPr>
          <p:cNvPr id="9" name="Group 8">
            <a:extLst>
              <a:ext uri="{FF2B5EF4-FFF2-40B4-BE49-F238E27FC236}">
                <a16:creationId xmlns:a16="http://schemas.microsoft.com/office/drawing/2014/main" id="{FF22B74C-CB0A-4D1F-B2AD-2B995109AB67}"/>
              </a:ext>
            </a:extLst>
          </p:cNvPr>
          <p:cNvGrpSpPr/>
          <p:nvPr/>
        </p:nvGrpSpPr>
        <p:grpSpPr>
          <a:xfrm>
            <a:off x="6390558" y="1951059"/>
            <a:ext cx="1316773" cy="1707485"/>
            <a:chOff x="7098668" y="2013900"/>
            <a:chExt cx="1316773" cy="1707485"/>
          </a:xfrm>
        </p:grpSpPr>
        <p:pic>
          <p:nvPicPr>
            <p:cNvPr id="8" name="Picture 2">
              <a:extLst>
                <a:ext uri="{FF2B5EF4-FFF2-40B4-BE49-F238E27FC236}">
                  <a16:creationId xmlns:a16="http://schemas.microsoft.com/office/drawing/2014/main" id="{CA21768E-92B4-47B2-9E6A-8D4715A4BB7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538" r="24743"/>
            <a:stretch/>
          </p:blipFill>
          <p:spPr bwMode="auto">
            <a:xfrm>
              <a:off x="7343838" y="2013900"/>
              <a:ext cx="826434" cy="102482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69DD628-35DB-4CE9-9E73-93B1827418B7}"/>
                </a:ext>
              </a:extLst>
            </p:cNvPr>
            <p:cNvSpPr txBox="1"/>
            <p:nvPr/>
          </p:nvSpPr>
          <p:spPr>
            <a:xfrm>
              <a:off x="7098668" y="3136610"/>
              <a:ext cx="1316773" cy="584775"/>
            </a:xfrm>
            <a:prstGeom prst="rect">
              <a:avLst/>
            </a:prstGeom>
            <a:noFill/>
          </p:spPr>
          <p:txBody>
            <a:bodyPr wrap="square" rtlCol="0">
              <a:spAutoFit/>
            </a:bodyPr>
            <a:lstStyle/>
            <a:p>
              <a:pPr algn="ctr"/>
              <a:r>
                <a:rPr lang="en-IN" sz="1600" dirty="0">
                  <a:solidFill>
                    <a:schemeClr val="bg1"/>
                  </a:solidFill>
                </a:rPr>
                <a:t>14 Segment Display</a:t>
              </a:r>
            </a:p>
          </p:txBody>
        </p:sp>
      </p:grpSp>
      <p:grpSp>
        <p:nvGrpSpPr>
          <p:cNvPr id="5" name="Group 4">
            <a:extLst>
              <a:ext uri="{FF2B5EF4-FFF2-40B4-BE49-F238E27FC236}">
                <a16:creationId xmlns:a16="http://schemas.microsoft.com/office/drawing/2014/main" id="{1A74971C-7046-4860-AA81-8465915D5BA9}"/>
              </a:ext>
            </a:extLst>
          </p:cNvPr>
          <p:cNvGrpSpPr/>
          <p:nvPr/>
        </p:nvGrpSpPr>
        <p:grpSpPr>
          <a:xfrm>
            <a:off x="8623233" y="1945552"/>
            <a:ext cx="1443694" cy="1712992"/>
            <a:chOff x="8583388" y="2008392"/>
            <a:chExt cx="1443694" cy="1712992"/>
          </a:xfrm>
        </p:grpSpPr>
        <p:pic>
          <p:nvPicPr>
            <p:cNvPr id="6" name="Picture 2">
              <a:extLst>
                <a:ext uri="{FF2B5EF4-FFF2-40B4-BE49-F238E27FC236}">
                  <a16:creationId xmlns:a16="http://schemas.microsoft.com/office/drawing/2014/main" id="{2A40FC20-7726-42F7-B096-088D6932B4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823" r="-1170"/>
            <a:stretch/>
          </p:blipFill>
          <p:spPr bwMode="auto">
            <a:xfrm>
              <a:off x="8919336" y="2008392"/>
              <a:ext cx="814003" cy="102482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64D612A-85ED-41CF-8651-17549E097942}"/>
                </a:ext>
              </a:extLst>
            </p:cNvPr>
            <p:cNvSpPr txBox="1"/>
            <p:nvPr/>
          </p:nvSpPr>
          <p:spPr>
            <a:xfrm>
              <a:off x="8583388" y="3136609"/>
              <a:ext cx="1443694" cy="584775"/>
            </a:xfrm>
            <a:prstGeom prst="rect">
              <a:avLst/>
            </a:prstGeom>
            <a:noFill/>
          </p:spPr>
          <p:txBody>
            <a:bodyPr wrap="square" rtlCol="0">
              <a:spAutoFit/>
            </a:bodyPr>
            <a:lstStyle/>
            <a:p>
              <a:pPr algn="ctr"/>
              <a:r>
                <a:rPr lang="en-IN" sz="1600" dirty="0">
                  <a:solidFill>
                    <a:schemeClr val="bg1"/>
                  </a:solidFill>
                </a:rPr>
                <a:t>16 Segment Display</a:t>
              </a:r>
            </a:p>
          </p:txBody>
        </p:sp>
      </p:grpSp>
      <p:sp>
        <p:nvSpPr>
          <p:cNvPr id="22" name="TextBox 21">
            <a:extLst>
              <a:ext uri="{FF2B5EF4-FFF2-40B4-BE49-F238E27FC236}">
                <a16:creationId xmlns:a16="http://schemas.microsoft.com/office/drawing/2014/main" id="{14199188-6876-4126-946F-C9314FC796AB}"/>
              </a:ext>
            </a:extLst>
          </p:cNvPr>
          <p:cNvSpPr txBox="1"/>
          <p:nvPr/>
        </p:nvSpPr>
        <p:spPr>
          <a:xfrm>
            <a:off x="4772885" y="6014516"/>
            <a:ext cx="5210596" cy="200055"/>
          </a:xfrm>
          <a:prstGeom prst="rect">
            <a:avLst/>
          </a:prstGeom>
          <a:noFill/>
        </p:spPr>
        <p:txBody>
          <a:bodyPr wrap="square">
            <a:spAutoFit/>
          </a:bodyPr>
          <a:lstStyle/>
          <a:p>
            <a:r>
              <a:rPr lang="en-IN" sz="700" dirty="0">
                <a:solidFill>
                  <a:schemeClr val="bg1"/>
                </a:solidFill>
              </a:rPr>
              <a:t>Source: https://lastminuteengineers.com/seven-segment-arduino-tutorial/</a:t>
            </a:r>
          </a:p>
        </p:txBody>
      </p:sp>
    </p:spTree>
    <p:extLst>
      <p:ext uri="{BB962C8B-B14F-4D97-AF65-F5344CB8AC3E}">
        <p14:creationId xmlns:p14="http://schemas.microsoft.com/office/powerpoint/2010/main" val="344419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1FE17F-1E78-4D53-8EF6-FAE1BFE08D13}"/>
              </a:ext>
            </a:extLst>
          </p:cNvPr>
          <p:cNvSpPr/>
          <p:nvPr/>
        </p:nvSpPr>
        <p:spPr>
          <a:xfrm>
            <a:off x="8814654" y="1858802"/>
            <a:ext cx="2592353" cy="1879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4507C9E-F794-4FE9-93C2-DAFB163C5EC5}"/>
              </a:ext>
            </a:extLst>
          </p:cNvPr>
          <p:cNvSpPr>
            <a:spLocks noGrp="1"/>
          </p:cNvSpPr>
          <p:nvPr>
            <p:ph type="title"/>
          </p:nvPr>
        </p:nvSpPr>
        <p:spPr/>
        <p:txBody>
          <a:bodyPr/>
          <a:lstStyle/>
          <a:p>
            <a:r>
              <a:rPr lang="en-IN" dirty="0">
                <a:solidFill>
                  <a:schemeClr val="bg1"/>
                </a:solidFill>
              </a:rPr>
              <a:t>Bipolar Junction Transistor (BJT)</a:t>
            </a:r>
          </a:p>
        </p:txBody>
      </p:sp>
      <p:sp>
        <p:nvSpPr>
          <p:cNvPr id="3" name="Slide Number Placeholder 2">
            <a:extLst>
              <a:ext uri="{FF2B5EF4-FFF2-40B4-BE49-F238E27FC236}">
                <a16:creationId xmlns:a16="http://schemas.microsoft.com/office/drawing/2014/main" id="{03B16731-5EC8-4BF4-89B4-4CEC082D248F}"/>
              </a:ext>
            </a:extLst>
          </p:cNvPr>
          <p:cNvSpPr>
            <a:spLocks noGrp="1"/>
          </p:cNvSpPr>
          <p:nvPr>
            <p:ph type="sldNum" sz="quarter" idx="12"/>
          </p:nvPr>
        </p:nvSpPr>
        <p:spPr/>
        <p:txBody>
          <a:bodyPr/>
          <a:lstStyle/>
          <a:p>
            <a:fld id="{37C00095-E24A-46C2-B45F-C2195E76A566}" type="slidenum">
              <a:rPr lang="en-IN" smtClean="0"/>
              <a:t>11</a:t>
            </a:fld>
            <a:endParaRPr lang="en-IN"/>
          </a:p>
        </p:txBody>
      </p:sp>
      <p:pic>
        <p:nvPicPr>
          <p:cNvPr id="1026" name="Picture 2" descr="What is the Difference Between PNP and NPN? - ShopTransmitter">
            <a:extLst>
              <a:ext uri="{FF2B5EF4-FFF2-40B4-BE49-F238E27FC236}">
                <a16:creationId xmlns:a16="http://schemas.microsoft.com/office/drawing/2014/main" id="{99AA3411-8640-46E7-AC86-45A4BBECC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130" y="1984567"/>
            <a:ext cx="2307414" cy="16282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idgold 100pcs(50pcs BC547+50pcs BC557) NPN PNP Bipolar PBP Low Power  Transistor 100mA,3-Pin: Amazon.com: Industrial &amp;amp; Scientific">
            <a:extLst>
              <a:ext uri="{FF2B5EF4-FFF2-40B4-BE49-F238E27FC236}">
                <a16:creationId xmlns:a16="http://schemas.microsoft.com/office/drawing/2014/main" id="{01EE4960-318D-42FC-A0EC-CC511BC4F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684" y="1858802"/>
            <a:ext cx="1879762" cy="187976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a:extLst>
              <a:ext uri="{FF2B5EF4-FFF2-40B4-BE49-F238E27FC236}">
                <a16:creationId xmlns:a16="http://schemas.microsoft.com/office/drawing/2014/main" id="{B5AB1944-94F9-4F02-8EA4-46879A3D1823}"/>
              </a:ext>
            </a:extLst>
          </p:cNvPr>
          <p:cNvSpPr txBox="1">
            <a:spLocks/>
          </p:cNvSpPr>
          <p:nvPr/>
        </p:nvSpPr>
        <p:spPr>
          <a:xfrm>
            <a:off x="838201" y="1825625"/>
            <a:ext cx="5805196" cy="19129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000" dirty="0">
                <a:solidFill>
                  <a:schemeClr val="bg1"/>
                </a:solidFill>
              </a:rPr>
              <a:t>A Bipolar Junction Transistor (BJT) is a three-terminal semiconductor device </a:t>
            </a:r>
            <a:r>
              <a:rPr lang="en-US" sz="2000" dirty="0">
                <a:solidFill>
                  <a:schemeClr val="bg1"/>
                </a:solidFill>
              </a:rPr>
              <a:t>in which the current flow between the collector and the emitter is controlled by the amount of current that flows through the base.</a:t>
            </a:r>
          </a:p>
          <a:p>
            <a:pPr algn="just"/>
            <a:r>
              <a:rPr lang="en-US" sz="2000" dirty="0">
                <a:solidFill>
                  <a:schemeClr val="bg1"/>
                </a:solidFill>
              </a:rPr>
              <a:t>It is generally used as a switch or an amplifier.</a:t>
            </a:r>
          </a:p>
        </p:txBody>
      </p:sp>
      <p:pic>
        <p:nvPicPr>
          <p:cNvPr id="1030" name="Picture 6" descr="NPN switch to control an LED">
            <a:extLst>
              <a:ext uri="{FF2B5EF4-FFF2-40B4-BE49-F238E27FC236}">
                <a16:creationId xmlns:a16="http://schemas.microsoft.com/office/drawing/2014/main" id="{4598A450-2C72-412C-89D6-04F29016B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772" y="3833659"/>
            <a:ext cx="2471057" cy="2396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NP switch example">
            <a:extLst>
              <a:ext uri="{FF2B5EF4-FFF2-40B4-BE49-F238E27FC236}">
                <a16:creationId xmlns:a16="http://schemas.microsoft.com/office/drawing/2014/main" id="{2D691C1A-6C1E-4D57-A319-9A828D0AE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6832" y="3833659"/>
            <a:ext cx="3360175" cy="2396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F65A20-29EA-4BE7-9303-0FE121E3B10B}"/>
              </a:ext>
            </a:extLst>
          </p:cNvPr>
          <p:cNvSpPr txBox="1"/>
          <p:nvPr/>
        </p:nvSpPr>
        <p:spPr>
          <a:xfrm>
            <a:off x="838201" y="3833659"/>
            <a:ext cx="4414934" cy="2308324"/>
          </a:xfrm>
          <a:prstGeom prst="rect">
            <a:avLst/>
          </a:prstGeom>
          <a:noFill/>
        </p:spPr>
        <p:txBody>
          <a:bodyPr wrap="square" rtlCol="0">
            <a:spAutoFit/>
          </a:bodyPr>
          <a:lstStyle/>
          <a:p>
            <a:pPr algn="just"/>
            <a:r>
              <a:rPr lang="en-IN" dirty="0">
                <a:solidFill>
                  <a:schemeClr val="bg1"/>
                </a:solidFill>
              </a:rPr>
              <a:t>Adjoining circuit diagrams show how NPN and PNP transistors can be used as a switch.</a:t>
            </a:r>
          </a:p>
          <a:p>
            <a:pPr algn="just"/>
            <a:endParaRPr lang="en-IN" dirty="0">
              <a:solidFill>
                <a:schemeClr val="bg1"/>
              </a:solidFill>
            </a:endParaRPr>
          </a:p>
          <a:p>
            <a:pPr algn="just"/>
            <a:r>
              <a:rPr lang="en-IN" dirty="0">
                <a:solidFill>
                  <a:schemeClr val="bg1"/>
                </a:solidFill>
              </a:rPr>
              <a:t>Did you know? There are billions of transistors in the processors powering the computers or mobile phones you are using for this workshop.</a:t>
            </a:r>
          </a:p>
        </p:txBody>
      </p:sp>
      <p:sp>
        <p:nvSpPr>
          <p:cNvPr id="15" name="TextBox 14">
            <a:extLst>
              <a:ext uri="{FF2B5EF4-FFF2-40B4-BE49-F238E27FC236}">
                <a16:creationId xmlns:a16="http://schemas.microsoft.com/office/drawing/2014/main" id="{22382D55-E720-4709-BA69-D1C128426316}"/>
              </a:ext>
            </a:extLst>
          </p:cNvPr>
          <p:cNvSpPr txBox="1"/>
          <p:nvPr/>
        </p:nvSpPr>
        <p:spPr>
          <a:xfrm>
            <a:off x="5421214" y="6256322"/>
            <a:ext cx="5210596" cy="200055"/>
          </a:xfrm>
          <a:prstGeom prst="rect">
            <a:avLst/>
          </a:prstGeom>
          <a:noFill/>
        </p:spPr>
        <p:txBody>
          <a:bodyPr wrap="square">
            <a:spAutoFit/>
          </a:bodyPr>
          <a:lstStyle/>
          <a:p>
            <a:r>
              <a:rPr lang="en-IN" sz="700" dirty="0">
                <a:solidFill>
                  <a:schemeClr val="bg1"/>
                </a:solidFill>
              </a:rPr>
              <a:t>Source: https://learn.sparkfun.com/tutorials/transistors/applications-i-switches</a:t>
            </a:r>
          </a:p>
        </p:txBody>
      </p:sp>
    </p:spTree>
    <p:extLst>
      <p:ext uri="{BB962C8B-B14F-4D97-AF65-F5344CB8AC3E}">
        <p14:creationId xmlns:p14="http://schemas.microsoft.com/office/powerpoint/2010/main" val="1330603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5A4D-97AF-4706-B786-E8FA00A5F530}"/>
              </a:ext>
            </a:extLst>
          </p:cNvPr>
          <p:cNvSpPr>
            <a:spLocks noGrp="1"/>
          </p:cNvSpPr>
          <p:nvPr>
            <p:ph type="title"/>
          </p:nvPr>
        </p:nvSpPr>
        <p:spPr/>
        <p:txBody>
          <a:bodyPr/>
          <a:lstStyle/>
          <a:p>
            <a:r>
              <a:rPr lang="en-IN" dirty="0">
                <a:solidFill>
                  <a:schemeClr val="bg1"/>
                </a:solidFill>
              </a:rPr>
              <a:t>Power Supply</a:t>
            </a:r>
          </a:p>
        </p:txBody>
      </p:sp>
      <p:sp>
        <p:nvSpPr>
          <p:cNvPr id="3" name="Slide Number Placeholder 2">
            <a:extLst>
              <a:ext uri="{FF2B5EF4-FFF2-40B4-BE49-F238E27FC236}">
                <a16:creationId xmlns:a16="http://schemas.microsoft.com/office/drawing/2014/main" id="{DC194CD4-6E40-4E59-9F14-198719C54B4F}"/>
              </a:ext>
            </a:extLst>
          </p:cNvPr>
          <p:cNvSpPr>
            <a:spLocks noGrp="1"/>
          </p:cNvSpPr>
          <p:nvPr>
            <p:ph type="sldNum" sz="quarter" idx="12"/>
          </p:nvPr>
        </p:nvSpPr>
        <p:spPr/>
        <p:txBody>
          <a:bodyPr/>
          <a:lstStyle/>
          <a:p>
            <a:fld id="{37C00095-E24A-46C2-B45F-C2195E76A566}" type="slidenum">
              <a:rPr lang="en-IN" smtClean="0">
                <a:solidFill>
                  <a:schemeClr val="bg1"/>
                </a:solidFill>
              </a:rPr>
              <a:t>12</a:t>
            </a:fld>
            <a:endParaRPr lang="en-IN" dirty="0">
              <a:solidFill>
                <a:schemeClr val="bg1"/>
              </a:solidFill>
            </a:endParaRPr>
          </a:p>
        </p:txBody>
      </p:sp>
      <p:sp>
        <p:nvSpPr>
          <p:cNvPr id="4" name="Content Placeholder 3">
            <a:extLst>
              <a:ext uri="{FF2B5EF4-FFF2-40B4-BE49-F238E27FC236}">
                <a16:creationId xmlns:a16="http://schemas.microsoft.com/office/drawing/2014/main" id="{5254BBC8-37D9-44EE-8C79-5F93D2581A41}"/>
              </a:ext>
            </a:extLst>
          </p:cNvPr>
          <p:cNvSpPr txBox="1">
            <a:spLocks/>
          </p:cNvSpPr>
          <p:nvPr/>
        </p:nvSpPr>
        <p:spPr>
          <a:xfrm>
            <a:off x="838201" y="1825625"/>
            <a:ext cx="5805196" cy="441261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2000" dirty="0">
                <a:solidFill>
                  <a:schemeClr val="bg1"/>
                </a:solidFill>
              </a:rPr>
              <a:t>Most of the electric circuits that we deal with work on direct current (DC). </a:t>
            </a:r>
          </a:p>
          <a:p>
            <a:pPr algn="just"/>
            <a:r>
              <a:rPr lang="en-IN" sz="2000" dirty="0">
                <a:solidFill>
                  <a:schemeClr val="bg1"/>
                </a:solidFill>
              </a:rPr>
              <a:t>AC adapters and batteries are common DC power sources. </a:t>
            </a:r>
          </a:p>
          <a:p>
            <a:pPr algn="just"/>
            <a:r>
              <a:rPr lang="en-IN" sz="2000" dirty="0">
                <a:solidFill>
                  <a:schemeClr val="bg1"/>
                </a:solidFill>
              </a:rPr>
              <a:t>AC adapters convert AC to DC of required voltage using transformers, rectifiers, and power converters. </a:t>
            </a:r>
          </a:p>
          <a:p>
            <a:pPr algn="just"/>
            <a:r>
              <a:rPr lang="en-IN" sz="2000" dirty="0">
                <a:solidFill>
                  <a:schemeClr val="bg1"/>
                </a:solidFill>
              </a:rPr>
              <a:t>The laptop and mobile chargers are some common examples of AC adapters. </a:t>
            </a:r>
          </a:p>
          <a:p>
            <a:pPr algn="just"/>
            <a:r>
              <a:rPr lang="en-IN" sz="2000" dirty="0">
                <a:solidFill>
                  <a:schemeClr val="bg1"/>
                </a:solidFill>
              </a:rPr>
              <a:t>Batteries, on the other hand, provide DC supply by converting stored chemical energy to electric energy.</a:t>
            </a:r>
          </a:p>
          <a:p>
            <a:pPr algn="just"/>
            <a:r>
              <a:rPr lang="en-IN" sz="2000" dirty="0">
                <a:solidFill>
                  <a:schemeClr val="bg1"/>
                </a:solidFill>
              </a:rPr>
              <a:t>Batteries come in different types and sizes, usage of which depend on the power requirement of the device that is to be powered.</a:t>
            </a:r>
          </a:p>
        </p:txBody>
      </p:sp>
      <p:pic>
        <p:nvPicPr>
          <p:cNvPr id="2050" name="Picture 2" descr="12V 1A DC Power Adapter buy online at Low price in India -  ElectronicsComp.com">
            <a:extLst>
              <a:ext uri="{FF2B5EF4-FFF2-40B4-BE49-F238E27FC236}">
                <a16:creationId xmlns:a16="http://schemas.microsoft.com/office/drawing/2014/main" id="{DF457081-6841-4032-9086-008A81BFC1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518" b="20592"/>
          <a:stretch/>
        </p:blipFill>
        <p:spPr bwMode="auto">
          <a:xfrm>
            <a:off x="6940987" y="1754506"/>
            <a:ext cx="2059409" cy="10647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uminous DC Power Supply, For Electronic Instruments, 0 To 55 Deg C, | ID:  2682461191">
            <a:extLst>
              <a:ext uri="{FF2B5EF4-FFF2-40B4-BE49-F238E27FC236}">
                <a16:creationId xmlns:a16="http://schemas.microsoft.com/office/drawing/2014/main" id="{6A1D12FD-4A54-4E0F-B594-A1E010E01E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7" t="24507" r="17147" b="20240"/>
          <a:stretch/>
        </p:blipFill>
        <p:spPr bwMode="auto">
          <a:xfrm>
            <a:off x="9069977" y="1754506"/>
            <a:ext cx="2360749" cy="22496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amsung Original 15W Type C Fast Charger : Amazon.in: Electronics">
            <a:extLst>
              <a:ext uri="{FF2B5EF4-FFF2-40B4-BE49-F238E27FC236}">
                <a16:creationId xmlns:a16="http://schemas.microsoft.com/office/drawing/2014/main" id="{FD95E080-B095-4B82-807B-A38993328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940985" y="2891812"/>
            <a:ext cx="2059409" cy="111238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A747FF-A0D6-4815-A7F8-C00F7BA2E3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612167" y="2879730"/>
            <a:ext cx="1147378" cy="44897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DDDDFB4-590C-4649-BE67-4CB81DE0031E}"/>
              </a:ext>
            </a:extLst>
          </p:cNvPr>
          <p:cNvSpPr txBox="1"/>
          <p:nvPr/>
        </p:nvSpPr>
        <p:spPr>
          <a:xfrm>
            <a:off x="6940986" y="4017036"/>
            <a:ext cx="4489740" cy="430887"/>
          </a:xfrm>
          <a:prstGeom prst="rect">
            <a:avLst/>
          </a:prstGeom>
          <a:noFill/>
        </p:spPr>
        <p:txBody>
          <a:bodyPr wrap="square" rtlCol="0">
            <a:spAutoFit/>
          </a:bodyPr>
          <a:lstStyle/>
          <a:p>
            <a:pPr algn="ctr"/>
            <a:r>
              <a:rPr lang="en-IN" sz="1100" dirty="0">
                <a:solidFill>
                  <a:schemeClr val="bg1"/>
                </a:solidFill>
              </a:rPr>
              <a:t>AC adapter with barrel pin connector (top left), AC adapter with USB type-C pin (bottom left), table top DC supply station (right) </a:t>
            </a:r>
          </a:p>
        </p:txBody>
      </p:sp>
      <p:sp>
        <p:nvSpPr>
          <p:cNvPr id="10" name="TextBox 9">
            <a:extLst>
              <a:ext uri="{FF2B5EF4-FFF2-40B4-BE49-F238E27FC236}">
                <a16:creationId xmlns:a16="http://schemas.microsoft.com/office/drawing/2014/main" id="{FBECCF6F-2FAA-4FB8-8A14-A450408DC004}"/>
              </a:ext>
            </a:extLst>
          </p:cNvPr>
          <p:cNvSpPr txBox="1"/>
          <p:nvPr/>
        </p:nvSpPr>
        <p:spPr>
          <a:xfrm>
            <a:off x="6940986" y="5722394"/>
            <a:ext cx="4489740" cy="600164"/>
          </a:xfrm>
          <a:prstGeom prst="rect">
            <a:avLst/>
          </a:prstGeom>
          <a:noFill/>
        </p:spPr>
        <p:txBody>
          <a:bodyPr wrap="square" rtlCol="0">
            <a:spAutoFit/>
          </a:bodyPr>
          <a:lstStyle/>
          <a:p>
            <a:pPr algn="ctr"/>
            <a:r>
              <a:rPr lang="en-US" sz="1100" dirty="0">
                <a:solidFill>
                  <a:schemeClr val="bg1"/>
                </a:solidFill>
              </a:rPr>
              <a:t>From left to right: a large 4.5-volt 3R12 battery, a D Cell, a C cell, an AA cell, an AAA cell, an AAAA cell, an A23 battery, a 9-volt PP3 battery, and a pair of button cells (CR2032 and LR44)</a:t>
            </a:r>
            <a:endParaRPr lang="en-IN" sz="1100" dirty="0">
              <a:solidFill>
                <a:schemeClr val="bg1"/>
              </a:solidFill>
            </a:endParaRPr>
          </a:p>
        </p:txBody>
      </p:sp>
    </p:spTree>
    <p:extLst>
      <p:ext uri="{BB962C8B-B14F-4D97-AF65-F5344CB8AC3E}">
        <p14:creationId xmlns:p14="http://schemas.microsoft.com/office/powerpoint/2010/main" val="358768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69EC-87AB-4D1B-841F-015C4D2599C9}"/>
              </a:ext>
            </a:extLst>
          </p:cNvPr>
          <p:cNvSpPr>
            <a:spLocks noGrp="1"/>
          </p:cNvSpPr>
          <p:nvPr>
            <p:ph type="title"/>
          </p:nvPr>
        </p:nvSpPr>
        <p:spPr/>
        <p:txBody>
          <a:bodyPr/>
          <a:lstStyle/>
          <a:p>
            <a:r>
              <a:rPr lang="en-IN" dirty="0">
                <a:solidFill>
                  <a:schemeClr val="bg1"/>
                </a:solidFill>
              </a:rPr>
              <a:t>Batteries</a:t>
            </a:r>
          </a:p>
        </p:txBody>
      </p:sp>
      <p:sp>
        <p:nvSpPr>
          <p:cNvPr id="3" name="Slide Number Placeholder 2">
            <a:extLst>
              <a:ext uri="{FF2B5EF4-FFF2-40B4-BE49-F238E27FC236}">
                <a16:creationId xmlns:a16="http://schemas.microsoft.com/office/drawing/2014/main" id="{4C512534-47B6-4A30-A4EE-F077A0148158}"/>
              </a:ext>
            </a:extLst>
          </p:cNvPr>
          <p:cNvSpPr>
            <a:spLocks noGrp="1"/>
          </p:cNvSpPr>
          <p:nvPr>
            <p:ph type="sldNum" sz="quarter" idx="12"/>
          </p:nvPr>
        </p:nvSpPr>
        <p:spPr/>
        <p:txBody>
          <a:bodyPr/>
          <a:lstStyle/>
          <a:p>
            <a:fld id="{37C00095-E24A-46C2-B45F-C2195E76A566}" type="slidenum">
              <a:rPr lang="en-IN" smtClean="0">
                <a:solidFill>
                  <a:schemeClr val="bg1"/>
                </a:solidFill>
              </a:rPr>
              <a:t>13</a:t>
            </a:fld>
            <a:endParaRPr lang="en-IN">
              <a:solidFill>
                <a:schemeClr val="bg1"/>
              </a:solidFill>
            </a:endParaRPr>
          </a:p>
        </p:txBody>
      </p:sp>
      <p:pic>
        <p:nvPicPr>
          <p:cNvPr id="9218" name="Picture 2" descr="3D aa battery energizer - TurboSquid 1282099">
            <a:extLst>
              <a:ext uri="{FF2B5EF4-FFF2-40B4-BE49-F238E27FC236}">
                <a16:creationId xmlns:a16="http://schemas.microsoft.com/office/drawing/2014/main" id="{F5675DB2-ECCB-4157-82CA-D97C8C501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9772"/>
            <a:ext cx="1672908" cy="167290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N2400 Duracell AAA Battery at Rs 30/unit | Keelkattalai | Chennai| ID:  8354271962">
            <a:extLst>
              <a:ext uri="{FF2B5EF4-FFF2-40B4-BE49-F238E27FC236}">
                <a16:creationId xmlns:a16="http://schemas.microsoft.com/office/drawing/2014/main" id="{53A89022-9B49-4954-94BD-CB11DA950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5012" y="1989772"/>
            <a:ext cx="1672908" cy="167290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Buy Hi Watt 9V Battery Online – QuartzComponents">
            <a:extLst>
              <a:ext uri="{FF2B5EF4-FFF2-40B4-BE49-F238E27FC236}">
                <a16:creationId xmlns:a16="http://schemas.microsoft.com/office/drawing/2014/main" id="{78F10E40-EEEF-4176-AE2E-66B212783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2304" y="1989772"/>
            <a:ext cx="1672908" cy="167290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Lithium Ion 3.7v 2600mah Batteries, Lithium Ion Polymer Battery, लीथियम आयन  बैटरी in Malleswaram East, Bengaluru , Sheth Electronics | ID: 8858030948">
            <a:extLst>
              <a:ext uri="{FF2B5EF4-FFF2-40B4-BE49-F238E27FC236}">
                <a16:creationId xmlns:a16="http://schemas.microsoft.com/office/drawing/2014/main" id="{B63BF094-37D3-429C-8397-0531A742C8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227748"/>
            <a:ext cx="1672908" cy="1672908"/>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Li-Polymer Battery 3.7V 2000mAh">
            <a:extLst>
              <a:ext uri="{FF2B5EF4-FFF2-40B4-BE49-F238E27FC236}">
                <a16:creationId xmlns:a16="http://schemas.microsoft.com/office/drawing/2014/main" id="{8E5D5B9D-11E6-4865-B4D9-64B37A913A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17" t="16266" r="11695" b="14760"/>
          <a:stretch/>
        </p:blipFill>
        <p:spPr bwMode="auto">
          <a:xfrm>
            <a:off x="4545012" y="4227748"/>
            <a:ext cx="1672908" cy="1672907"/>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787B6C21-0787-4606-B1B8-94410744410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185" t="18221" r="21185" b="10666"/>
          <a:stretch/>
        </p:blipFill>
        <p:spPr bwMode="auto">
          <a:xfrm>
            <a:off x="8282304" y="4227748"/>
            <a:ext cx="1672908" cy="16729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4E20D0F-2862-4173-A270-8E5BBE51D229}"/>
              </a:ext>
            </a:extLst>
          </p:cNvPr>
          <p:cNvSpPr txBox="1"/>
          <p:nvPr/>
        </p:nvSpPr>
        <p:spPr>
          <a:xfrm>
            <a:off x="2511108" y="1989772"/>
            <a:ext cx="1672908" cy="738664"/>
          </a:xfrm>
          <a:prstGeom prst="rect">
            <a:avLst/>
          </a:prstGeom>
          <a:noFill/>
        </p:spPr>
        <p:txBody>
          <a:bodyPr wrap="square" rtlCol="0">
            <a:spAutoFit/>
          </a:bodyPr>
          <a:lstStyle/>
          <a:p>
            <a:r>
              <a:rPr lang="en-IN" sz="1400" dirty="0">
                <a:solidFill>
                  <a:schemeClr val="bg1"/>
                </a:solidFill>
              </a:rPr>
              <a:t>AA Battery</a:t>
            </a:r>
          </a:p>
          <a:p>
            <a:r>
              <a:rPr lang="en-IN" sz="1400" dirty="0">
                <a:solidFill>
                  <a:schemeClr val="bg1"/>
                </a:solidFill>
              </a:rPr>
              <a:t>100 – 500 mA</a:t>
            </a:r>
          </a:p>
          <a:p>
            <a:r>
              <a:rPr lang="en-IN" sz="1400" dirty="0">
                <a:solidFill>
                  <a:schemeClr val="bg1"/>
                </a:solidFill>
              </a:rPr>
              <a:t>1200 – 2400 </a:t>
            </a:r>
            <a:r>
              <a:rPr lang="en-IN" sz="1400" dirty="0" err="1">
                <a:solidFill>
                  <a:schemeClr val="bg1"/>
                </a:solidFill>
              </a:rPr>
              <a:t>mAh</a:t>
            </a:r>
            <a:endParaRPr lang="en-IN" sz="1400" dirty="0">
              <a:solidFill>
                <a:schemeClr val="bg1"/>
              </a:solidFill>
            </a:endParaRPr>
          </a:p>
        </p:txBody>
      </p:sp>
      <p:sp>
        <p:nvSpPr>
          <p:cNvPr id="11" name="TextBox 10">
            <a:extLst>
              <a:ext uri="{FF2B5EF4-FFF2-40B4-BE49-F238E27FC236}">
                <a16:creationId xmlns:a16="http://schemas.microsoft.com/office/drawing/2014/main" id="{43CCEA55-1859-4D66-956C-22A6F923BC35}"/>
              </a:ext>
            </a:extLst>
          </p:cNvPr>
          <p:cNvSpPr txBox="1"/>
          <p:nvPr/>
        </p:nvSpPr>
        <p:spPr>
          <a:xfrm>
            <a:off x="6217920" y="1989772"/>
            <a:ext cx="1672908" cy="738664"/>
          </a:xfrm>
          <a:prstGeom prst="rect">
            <a:avLst/>
          </a:prstGeom>
          <a:noFill/>
        </p:spPr>
        <p:txBody>
          <a:bodyPr wrap="square" rtlCol="0">
            <a:spAutoFit/>
          </a:bodyPr>
          <a:lstStyle/>
          <a:p>
            <a:r>
              <a:rPr lang="en-IN" sz="1400" dirty="0">
                <a:solidFill>
                  <a:schemeClr val="bg1"/>
                </a:solidFill>
              </a:rPr>
              <a:t>AAA Battery</a:t>
            </a:r>
          </a:p>
          <a:p>
            <a:r>
              <a:rPr lang="en-IN" sz="1400" dirty="0">
                <a:solidFill>
                  <a:schemeClr val="bg1"/>
                </a:solidFill>
              </a:rPr>
              <a:t>50 – 200 mA</a:t>
            </a:r>
          </a:p>
          <a:p>
            <a:r>
              <a:rPr lang="en-IN" sz="1400" dirty="0">
                <a:solidFill>
                  <a:schemeClr val="bg1"/>
                </a:solidFill>
              </a:rPr>
              <a:t>1000 </a:t>
            </a:r>
            <a:r>
              <a:rPr lang="en-IN" sz="1400" dirty="0" err="1">
                <a:solidFill>
                  <a:schemeClr val="bg1"/>
                </a:solidFill>
              </a:rPr>
              <a:t>mAh</a:t>
            </a:r>
            <a:endParaRPr lang="en-IN" sz="1400" dirty="0">
              <a:solidFill>
                <a:schemeClr val="bg1"/>
              </a:solidFill>
            </a:endParaRPr>
          </a:p>
        </p:txBody>
      </p:sp>
      <p:sp>
        <p:nvSpPr>
          <p:cNvPr id="12" name="TextBox 11">
            <a:extLst>
              <a:ext uri="{FF2B5EF4-FFF2-40B4-BE49-F238E27FC236}">
                <a16:creationId xmlns:a16="http://schemas.microsoft.com/office/drawing/2014/main" id="{AB96BEF5-3C55-4BE9-A418-CC20B0B4E015}"/>
              </a:ext>
            </a:extLst>
          </p:cNvPr>
          <p:cNvSpPr txBox="1"/>
          <p:nvPr/>
        </p:nvSpPr>
        <p:spPr>
          <a:xfrm>
            <a:off x="9955212" y="1989772"/>
            <a:ext cx="1672908" cy="738664"/>
          </a:xfrm>
          <a:prstGeom prst="rect">
            <a:avLst/>
          </a:prstGeom>
          <a:noFill/>
        </p:spPr>
        <p:txBody>
          <a:bodyPr wrap="square" rtlCol="0">
            <a:spAutoFit/>
          </a:bodyPr>
          <a:lstStyle/>
          <a:p>
            <a:r>
              <a:rPr lang="en-IN" sz="1400" dirty="0">
                <a:solidFill>
                  <a:schemeClr val="bg1"/>
                </a:solidFill>
              </a:rPr>
              <a:t>9V Battery</a:t>
            </a:r>
          </a:p>
          <a:p>
            <a:r>
              <a:rPr lang="en-IN" sz="1400" dirty="0">
                <a:solidFill>
                  <a:schemeClr val="bg1"/>
                </a:solidFill>
              </a:rPr>
              <a:t>500 – 800 mA</a:t>
            </a:r>
          </a:p>
          <a:p>
            <a:r>
              <a:rPr lang="en-IN" sz="1400" dirty="0">
                <a:solidFill>
                  <a:schemeClr val="bg1"/>
                </a:solidFill>
              </a:rPr>
              <a:t>900 </a:t>
            </a:r>
            <a:r>
              <a:rPr lang="en-IN" sz="1400" dirty="0" err="1">
                <a:solidFill>
                  <a:schemeClr val="bg1"/>
                </a:solidFill>
              </a:rPr>
              <a:t>mAh</a:t>
            </a:r>
            <a:endParaRPr lang="en-IN" sz="1400" dirty="0">
              <a:solidFill>
                <a:schemeClr val="bg1"/>
              </a:solidFill>
            </a:endParaRPr>
          </a:p>
        </p:txBody>
      </p:sp>
      <p:sp>
        <p:nvSpPr>
          <p:cNvPr id="13" name="TextBox 12">
            <a:extLst>
              <a:ext uri="{FF2B5EF4-FFF2-40B4-BE49-F238E27FC236}">
                <a16:creationId xmlns:a16="http://schemas.microsoft.com/office/drawing/2014/main" id="{EF4572CF-896A-4B6B-A7A8-17BED8CFBA27}"/>
              </a:ext>
            </a:extLst>
          </p:cNvPr>
          <p:cNvSpPr txBox="1"/>
          <p:nvPr/>
        </p:nvSpPr>
        <p:spPr>
          <a:xfrm>
            <a:off x="2511108" y="4227748"/>
            <a:ext cx="1672908" cy="954107"/>
          </a:xfrm>
          <a:prstGeom prst="rect">
            <a:avLst/>
          </a:prstGeom>
          <a:noFill/>
        </p:spPr>
        <p:txBody>
          <a:bodyPr wrap="square" rtlCol="0">
            <a:spAutoFit/>
          </a:bodyPr>
          <a:lstStyle/>
          <a:p>
            <a:r>
              <a:rPr lang="en-IN" sz="1400" dirty="0">
                <a:solidFill>
                  <a:schemeClr val="bg1"/>
                </a:solidFill>
              </a:rPr>
              <a:t>Lithium Ion Battery</a:t>
            </a:r>
          </a:p>
          <a:p>
            <a:r>
              <a:rPr lang="en-IN" sz="1400" dirty="0">
                <a:solidFill>
                  <a:schemeClr val="bg1"/>
                </a:solidFill>
              </a:rPr>
              <a:t>(18650)</a:t>
            </a:r>
          </a:p>
          <a:p>
            <a:r>
              <a:rPr lang="en-IN" sz="1400" dirty="0">
                <a:solidFill>
                  <a:schemeClr val="bg1"/>
                </a:solidFill>
              </a:rPr>
              <a:t>2 – 4 A</a:t>
            </a:r>
          </a:p>
          <a:p>
            <a:r>
              <a:rPr lang="en-IN" sz="1400" dirty="0">
                <a:solidFill>
                  <a:schemeClr val="bg1"/>
                </a:solidFill>
              </a:rPr>
              <a:t>2000 – 4400 </a:t>
            </a:r>
            <a:r>
              <a:rPr lang="en-IN" sz="1400" dirty="0" err="1">
                <a:solidFill>
                  <a:schemeClr val="bg1"/>
                </a:solidFill>
              </a:rPr>
              <a:t>mAh</a:t>
            </a:r>
            <a:endParaRPr lang="en-IN" sz="1400" dirty="0">
              <a:solidFill>
                <a:schemeClr val="bg1"/>
              </a:solidFill>
            </a:endParaRPr>
          </a:p>
        </p:txBody>
      </p:sp>
      <p:sp>
        <p:nvSpPr>
          <p:cNvPr id="14" name="TextBox 13">
            <a:extLst>
              <a:ext uri="{FF2B5EF4-FFF2-40B4-BE49-F238E27FC236}">
                <a16:creationId xmlns:a16="http://schemas.microsoft.com/office/drawing/2014/main" id="{E84B69D2-BA90-44FA-BBD8-4F4A21F60EA5}"/>
              </a:ext>
            </a:extLst>
          </p:cNvPr>
          <p:cNvSpPr txBox="1"/>
          <p:nvPr/>
        </p:nvSpPr>
        <p:spPr>
          <a:xfrm>
            <a:off x="6217920" y="4227747"/>
            <a:ext cx="1672908" cy="1169551"/>
          </a:xfrm>
          <a:prstGeom prst="rect">
            <a:avLst/>
          </a:prstGeom>
          <a:noFill/>
        </p:spPr>
        <p:txBody>
          <a:bodyPr wrap="square" rtlCol="0">
            <a:spAutoFit/>
          </a:bodyPr>
          <a:lstStyle/>
          <a:p>
            <a:r>
              <a:rPr lang="en-IN" sz="1400" dirty="0">
                <a:solidFill>
                  <a:schemeClr val="bg1"/>
                </a:solidFill>
              </a:rPr>
              <a:t>Lithium Polymer Battery</a:t>
            </a:r>
          </a:p>
          <a:p>
            <a:r>
              <a:rPr lang="en-IN" sz="1400" dirty="0">
                <a:solidFill>
                  <a:schemeClr val="bg1"/>
                </a:solidFill>
              </a:rPr>
              <a:t>(18650)</a:t>
            </a:r>
          </a:p>
          <a:p>
            <a:r>
              <a:rPr lang="en-IN" sz="1400" dirty="0">
                <a:solidFill>
                  <a:schemeClr val="bg1"/>
                </a:solidFill>
              </a:rPr>
              <a:t>&gt;10 A</a:t>
            </a:r>
          </a:p>
          <a:p>
            <a:r>
              <a:rPr lang="en-IN" sz="1400" dirty="0">
                <a:solidFill>
                  <a:schemeClr val="bg1"/>
                </a:solidFill>
              </a:rPr>
              <a:t>2000 – 6000 </a:t>
            </a:r>
            <a:r>
              <a:rPr lang="en-IN" sz="1400" dirty="0" err="1">
                <a:solidFill>
                  <a:schemeClr val="bg1"/>
                </a:solidFill>
              </a:rPr>
              <a:t>mAh</a:t>
            </a:r>
            <a:endParaRPr lang="en-IN" sz="1400" dirty="0">
              <a:solidFill>
                <a:schemeClr val="bg1"/>
              </a:solidFill>
            </a:endParaRPr>
          </a:p>
        </p:txBody>
      </p:sp>
      <p:sp>
        <p:nvSpPr>
          <p:cNvPr id="15" name="TextBox 14">
            <a:extLst>
              <a:ext uri="{FF2B5EF4-FFF2-40B4-BE49-F238E27FC236}">
                <a16:creationId xmlns:a16="http://schemas.microsoft.com/office/drawing/2014/main" id="{8F909629-F7AE-4B02-9AE1-A10E273C0842}"/>
              </a:ext>
            </a:extLst>
          </p:cNvPr>
          <p:cNvSpPr txBox="1"/>
          <p:nvPr/>
        </p:nvSpPr>
        <p:spPr>
          <a:xfrm>
            <a:off x="9982200" y="4227747"/>
            <a:ext cx="1672908" cy="307777"/>
          </a:xfrm>
          <a:prstGeom prst="rect">
            <a:avLst/>
          </a:prstGeom>
          <a:noFill/>
        </p:spPr>
        <p:txBody>
          <a:bodyPr wrap="square" rtlCol="0">
            <a:spAutoFit/>
          </a:bodyPr>
          <a:lstStyle/>
          <a:p>
            <a:r>
              <a:rPr lang="en-IN" sz="1400" dirty="0">
                <a:solidFill>
                  <a:schemeClr val="bg1"/>
                </a:solidFill>
              </a:rPr>
              <a:t>Lead Acid Battery</a:t>
            </a:r>
          </a:p>
        </p:txBody>
      </p:sp>
    </p:spTree>
    <p:extLst>
      <p:ext uri="{BB962C8B-B14F-4D97-AF65-F5344CB8AC3E}">
        <p14:creationId xmlns:p14="http://schemas.microsoft.com/office/powerpoint/2010/main" val="54663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8CDD7-D5F6-4084-ABE1-D17EEC01CA35}"/>
              </a:ext>
            </a:extLst>
          </p:cNvPr>
          <p:cNvSpPr>
            <a:spLocks noGrp="1"/>
          </p:cNvSpPr>
          <p:nvPr>
            <p:ph type="title"/>
          </p:nvPr>
        </p:nvSpPr>
        <p:spPr/>
        <p:txBody>
          <a:bodyPr/>
          <a:lstStyle/>
          <a:p>
            <a:r>
              <a:rPr lang="en-IN" dirty="0">
                <a:solidFill>
                  <a:schemeClr val="bg1"/>
                </a:solidFill>
              </a:rPr>
              <a:t>Batteries</a:t>
            </a:r>
          </a:p>
        </p:txBody>
      </p:sp>
      <p:sp>
        <p:nvSpPr>
          <p:cNvPr id="4" name="Content Placeholder 3">
            <a:extLst>
              <a:ext uri="{FF2B5EF4-FFF2-40B4-BE49-F238E27FC236}">
                <a16:creationId xmlns:a16="http://schemas.microsoft.com/office/drawing/2014/main" id="{6A78CDCE-49F6-4BE0-9ACB-58D78810C390}"/>
              </a:ext>
            </a:extLst>
          </p:cNvPr>
          <p:cNvSpPr>
            <a:spLocks noGrp="1"/>
          </p:cNvSpPr>
          <p:nvPr>
            <p:ph idx="1"/>
          </p:nvPr>
        </p:nvSpPr>
        <p:spPr>
          <a:xfrm>
            <a:off x="838200" y="1825625"/>
            <a:ext cx="6202680" cy="3132455"/>
          </a:xfrm>
        </p:spPr>
        <p:txBody>
          <a:bodyPr>
            <a:normAutofit/>
          </a:bodyPr>
          <a:lstStyle/>
          <a:p>
            <a:pPr marL="0" indent="0" algn="just">
              <a:buNone/>
            </a:pPr>
            <a:r>
              <a:rPr lang="en-IN" sz="2000" b="1" dirty="0">
                <a:solidFill>
                  <a:schemeClr val="bg1"/>
                </a:solidFill>
              </a:rPr>
              <a:t>C-Rating:</a:t>
            </a:r>
          </a:p>
          <a:p>
            <a:pPr marL="0" indent="0" algn="just">
              <a:buNone/>
            </a:pPr>
            <a:endParaRPr lang="en-IN" sz="2000" b="1" dirty="0">
              <a:solidFill>
                <a:schemeClr val="bg1"/>
              </a:solidFill>
            </a:endParaRPr>
          </a:p>
          <a:p>
            <a:pPr marL="0" indent="0" algn="just">
              <a:buNone/>
            </a:pPr>
            <a:r>
              <a:rPr lang="en-US" sz="2000" dirty="0">
                <a:solidFill>
                  <a:schemeClr val="bg1"/>
                </a:solidFill>
              </a:rPr>
              <a:t>Usually the maximum discharge current rating is given in C-rating. The max current that can be drawn is = C-rating x capacity of battery</a:t>
            </a:r>
          </a:p>
          <a:p>
            <a:pPr marL="0" indent="0" algn="just">
              <a:buNone/>
            </a:pPr>
            <a:r>
              <a:rPr lang="en-US" sz="2000" dirty="0">
                <a:solidFill>
                  <a:schemeClr val="bg1"/>
                </a:solidFill>
              </a:rPr>
              <a:t>Example - a battery rated 2200 </a:t>
            </a:r>
            <a:r>
              <a:rPr lang="en-US" sz="2000" dirty="0" err="1">
                <a:solidFill>
                  <a:schemeClr val="bg1"/>
                </a:solidFill>
              </a:rPr>
              <a:t>mAh</a:t>
            </a:r>
            <a:r>
              <a:rPr lang="en-US" sz="2000" dirty="0">
                <a:solidFill>
                  <a:schemeClr val="bg1"/>
                </a:solidFill>
              </a:rPr>
              <a:t> 1C can produce a maximum discharge current of 2.2 A. [Always discharge max of 80 – 90% of maximum discharge current rating of battery]</a:t>
            </a:r>
          </a:p>
          <a:p>
            <a:pPr marL="0" indent="0" algn="just">
              <a:buNone/>
            </a:pPr>
            <a:endParaRPr lang="en-IN" sz="2000" dirty="0">
              <a:solidFill>
                <a:schemeClr val="bg1"/>
              </a:solidFill>
            </a:endParaRPr>
          </a:p>
        </p:txBody>
      </p:sp>
      <p:sp>
        <p:nvSpPr>
          <p:cNvPr id="3" name="Slide Number Placeholder 2">
            <a:extLst>
              <a:ext uri="{FF2B5EF4-FFF2-40B4-BE49-F238E27FC236}">
                <a16:creationId xmlns:a16="http://schemas.microsoft.com/office/drawing/2014/main" id="{DC446166-5AA6-423B-8BCC-C7F79DBF0CBA}"/>
              </a:ext>
            </a:extLst>
          </p:cNvPr>
          <p:cNvSpPr>
            <a:spLocks noGrp="1"/>
          </p:cNvSpPr>
          <p:nvPr>
            <p:ph type="sldNum" sz="quarter" idx="12"/>
          </p:nvPr>
        </p:nvSpPr>
        <p:spPr/>
        <p:txBody>
          <a:bodyPr/>
          <a:lstStyle/>
          <a:p>
            <a:fld id="{37C00095-E24A-46C2-B45F-C2195E76A566}" type="slidenum">
              <a:rPr lang="en-IN" smtClean="0"/>
              <a:t>14</a:t>
            </a:fld>
            <a:endParaRPr lang="en-IN"/>
          </a:p>
        </p:txBody>
      </p:sp>
      <p:pic>
        <p:nvPicPr>
          <p:cNvPr id="10242" name="Picture 2" descr="Everything About LiPo Battery for Racing Drones - Oscar Liang">
            <a:extLst>
              <a:ext uri="{FF2B5EF4-FFF2-40B4-BE49-F238E27FC236}">
                <a16:creationId xmlns:a16="http://schemas.microsoft.com/office/drawing/2014/main" id="{CDAE79E0-A1BD-4CAA-B725-1F5BDB586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856" y="2045652"/>
            <a:ext cx="4005944" cy="276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27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1382-ADA5-4341-B655-E668699C75B1}"/>
              </a:ext>
            </a:extLst>
          </p:cNvPr>
          <p:cNvSpPr>
            <a:spLocks noGrp="1"/>
          </p:cNvSpPr>
          <p:nvPr>
            <p:ph type="title"/>
          </p:nvPr>
        </p:nvSpPr>
        <p:spPr/>
        <p:txBody>
          <a:bodyPr/>
          <a:lstStyle/>
          <a:p>
            <a:r>
              <a:rPr lang="en-IN" dirty="0">
                <a:solidFill>
                  <a:schemeClr val="bg1"/>
                </a:solidFill>
              </a:rPr>
              <a:t>Batteries</a:t>
            </a:r>
          </a:p>
        </p:txBody>
      </p:sp>
      <p:sp>
        <p:nvSpPr>
          <p:cNvPr id="4" name="Slide Number Placeholder 3">
            <a:extLst>
              <a:ext uri="{FF2B5EF4-FFF2-40B4-BE49-F238E27FC236}">
                <a16:creationId xmlns:a16="http://schemas.microsoft.com/office/drawing/2014/main" id="{F01A6486-D9A7-41CD-91B8-C994D3401992}"/>
              </a:ext>
            </a:extLst>
          </p:cNvPr>
          <p:cNvSpPr>
            <a:spLocks noGrp="1"/>
          </p:cNvSpPr>
          <p:nvPr>
            <p:ph type="sldNum" sz="quarter" idx="12"/>
          </p:nvPr>
        </p:nvSpPr>
        <p:spPr/>
        <p:txBody>
          <a:bodyPr/>
          <a:lstStyle/>
          <a:p>
            <a:fld id="{37C00095-E24A-46C2-B45F-C2195E76A566}" type="slidenum">
              <a:rPr lang="en-IN" smtClean="0"/>
              <a:t>15</a:t>
            </a:fld>
            <a:endParaRPr lang="en-IN"/>
          </a:p>
        </p:txBody>
      </p:sp>
      <p:sp>
        <p:nvSpPr>
          <p:cNvPr id="5" name="Content Placeholder 3">
            <a:extLst>
              <a:ext uri="{FF2B5EF4-FFF2-40B4-BE49-F238E27FC236}">
                <a16:creationId xmlns:a16="http://schemas.microsoft.com/office/drawing/2014/main" id="{BF768EC1-D147-45C2-8ABF-F3D780FDBBA3}"/>
              </a:ext>
            </a:extLst>
          </p:cNvPr>
          <p:cNvSpPr>
            <a:spLocks noGrp="1"/>
          </p:cNvSpPr>
          <p:nvPr>
            <p:ph idx="1"/>
          </p:nvPr>
        </p:nvSpPr>
        <p:spPr>
          <a:xfrm>
            <a:off x="838200" y="1825625"/>
            <a:ext cx="4800600" cy="3376295"/>
          </a:xfrm>
        </p:spPr>
        <p:txBody>
          <a:bodyPr>
            <a:normAutofit/>
          </a:bodyPr>
          <a:lstStyle/>
          <a:p>
            <a:pPr marL="0" indent="0" algn="just">
              <a:buNone/>
            </a:pPr>
            <a:r>
              <a:rPr lang="en-IN" sz="2000" b="1" dirty="0">
                <a:solidFill>
                  <a:schemeClr val="bg1"/>
                </a:solidFill>
              </a:rPr>
              <a:t>Voltage Discharge Curve:</a:t>
            </a:r>
          </a:p>
          <a:p>
            <a:pPr marL="0" indent="0" algn="just">
              <a:buNone/>
            </a:pPr>
            <a:endParaRPr lang="en-IN" sz="2000" b="1" dirty="0">
              <a:solidFill>
                <a:schemeClr val="bg1"/>
              </a:solidFill>
            </a:endParaRPr>
          </a:p>
          <a:p>
            <a:pPr marL="0" indent="0" algn="just">
              <a:buNone/>
            </a:pPr>
            <a:r>
              <a:rPr lang="en-US" sz="2000" dirty="0">
                <a:solidFill>
                  <a:schemeClr val="bg1"/>
                </a:solidFill>
              </a:rPr>
              <a:t>Another common misconception is regarding voltage discharge curve of batteries, it is not a linear one.</a:t>
            </a:r>
          </a:p>
          <a:p>
            <a:pPr marL="0" indent="0" algn="just">
              <a:buNone/>
            </a:pPr>
            <a:r>
              <a:rPr lang="en-US" sz="2000" dirty="0">
                <a:solidFill>
                  <a:schemeClr val="bg1"/>
                </a:solidFill>
              </a:rPr>
              <a:t>Refer to the datasheet of battery for obtaining the voltage discharge curve.</a:t>
            </a:r>
            <a:endParaRPr lang="en-IN" sz="2000" dirty="0">
              <a:solidFill>
                <a:schemeClr val="bg1"/>
              </a:solidFill>
            </a:endParaRPr>
          </a:p>
        </p:txBody>
      </p:sp>
      <p:pic>
        <p:nvPicPr>
          <p:cNvPr id="11266" name="Picture 2">
            <a:extLst>
              <a:ext uri="{FF2B5EF4-FFF2-40B4-BE49-F238E27FC236}">
                <a16:creationId xmlns:a16="http://schemas.microsoft.com/office/drawing/2014/main" id="{C1809879-D4ED-447E-9E80-24B8D04BD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260" y="1825624"/>
            <a:ext cx="5463540" cy="409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4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C170-873E-47E7-8A77-D139BB839FFF}"/>
              </a:ext>
            </a:extLst>
          </p:cNvPr>
          <p:cNvSpPr>
            <a:spLocks noGrp="1"/>
          </p:cNvSpPr>
          <p:nvPr>
            <p:ph type="title"/>
          </p:nvPr>
        </p:nvSpPr>
        <p:spPr/>
        <p:txBody>
          <a:bodyPr/>
          <a:lstStyle/>
          <a:p>
            <a:r>
              <a:rPr lang="en-IN" dirty="0">
                <a:solidFill>
                  <a:schemeClr val="bg1"/>
                </a:solidFill>
              </a:rPr>
              <a:t>Voltage Regulator</a:t>
            </a:r>
          </a:p>
        </p:txBody>
      </p:sp>
      <p:sp>
        <p:nvSpPr>
          <p:cNvPr id="3" name="Slide Number Placeholder 2">
            <a:extLst>
              <a:ext uri="{FF2B5EF4-FFF2-40B4-BE49-F238E27FC236}">
                <a16:creationId xmlns:a16="http://schemas.microsoft.com/office/drawing/2014/main" id="{0823DF1D-CC40-4868-BC91-1BEC3EAB3AE5}"/>
              </a:ext>
            </a:extLst>
          </p:cNvPr>
          <p:cNvSpPr>
            <a:spLocks noGrp="1"/>
          </p:cNvSpPr>
          <p:nvPr>
            <p:ph type="sldNum" sz="quarter" idx="12"/>
          </p:nvPr>
        </p:nvSpPr>
        <p:spPr/>
        <p:txBody>
          <a:bodyPr/>
          <a:lstStyle/>
          <a:p>
            <a:fld id="{37C00095-E24A-46C2-B45F-C2195E76A566}" type="slidenum">
              <a:rPr lang="en-IN" smtClean="0">
                <a:solidFill>
                  <a:schemeClr val="bg1"/>
                </a:solidFill>
              </a:rPr>
              <a:t>16</a:t>
            </a:fld>
            <a:endParaRPr lang="en-IN">
              <a:solidFill>
                <a:schemeClr val="bg1"/>
              </a:solidFill>
            </a:endParaRPr>
          </a:p>
        </p:txBody>
      </p:sp>
      <p:sp>
        <p:nvSpPr>
          <p:cNvPr id="4" name="Content Placeholder 3">
            <a:extLst>
              <a:ext uri="{FF2B5EF4-FFF2-40B4-BE49-F238E27FC236}">
                <a16:creationId xmlns:a16="http://schemas.microsoft.com/office/drawing/2014/main" id="{1F6A22A3-F020-4E19-A9BA-EF4205652766}"/>
              </a:ext>
            </a:extLst>
          </p:cNvPr>
          <p:cNvSpPr txBox="1">
            <a:spLocks/>
          </p:cNvSpPr>
          <p:nvPr/>
        </p:nvSpPr>
        <p:spPr>
          <a:xfrm>
            <a:off x="838200" y="1825625"/>
            <a:ext cx="10515599" cy="7753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bg1"/>
                </a:solidFill>
              </a:rPr>
              <a:t>A voltage regulator is a device that creates and maintains a fixed output voltage, irrespective of changes to the input voltage or load conditions.</a:t>
            </a:r>
            <a:endParaRPr lang="en-IN" sz="2000" dirty="0">
              <a:solidFill>
                <a:schemeClr val="bg1"/>
              </a:solidFill>
            </a:endParaRPr>
          </a:p>
        </p:txBody>
      </p:sp>
      <p:pic>
        <p:nvPicPr>
          <p:cNvPr id="6146" name="Picture 2" descr="LM7805 7508 Positive Voltage Regulator IC, 5V 1A (Set Of 5) at Rs 45/pack |  Airport | Varanasi| ID: 19531408530">
            <a:extLst>
              <a:ext uri="{FF2B5EF4-FFF2-40B4-BE49-F238E27FC236}">
                <a16:creationId xmlns:a16="http://schemas.microsoft.com/office/drawing/2014/main" id="{8BAD64DE-FED4-41AE-915D-EB834418F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79" y="2857817"/>
            <a:ext cx="2453640" cy="24536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uy LM7812 – Voltage Regulator Online In India. Hyderabad">
            <a:extLst>
              <a:ext uri="{FF2B5EF4-FFF2-40B4-BE49-F238E27FC236}">
                <a16:creationId xmlns:a16="http://schemas.microsoft.com/office/drawing/2014/main" id="{96AB9B11-57DB-4EAC-BBAD-AFAABBC87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459" y="2857817"/>
            <a:ext cx="2453640" cy="245364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D1117V33 LD1117AV33 (LD33V) 3.3V Voltage Regulator 950mA">
            <a:extLst>
              <a:ext uri="{FF2B5EF4-FFF2-40B4-BE49-F238E27FC236}">
                <a16:creationId xmlns:a16="http://schemas.microsoft.com/office/drawing/2014/main" id="{0465F1A5-FC3D-4C95-866C-D5ABA6F32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899" y="2857817"/>
            <a:ext cx="2453640" cy="24536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991147-D673-45B3-BAD8-C43FD4837C95}"/>
              </a:ext>
            </a:extLst>
          </p:cNvPr>
          <p:cNvSpPr txBox="1"/>
          <p:nvPr/>
        </p:nvSpPr>
        <p:spPr>
          <a:xfrm>
            <a:off x="1898958" y="5443595"/>
            <a:ext cx="2135521" cy="400110"/>
          </a:xfrm>
          <a:prstGeom prst="rect">
            <a:avLst/>
          </a:prstGeom>
          <a:noFill/>
        </p:spPr>
        <p:txBody>
          <a:bodyPr wrap="none" rtlCol="0">
            <a:spAutoFit/>
          </a:bodyPr>
          <a:lstStyle/>
          <a:p>
            <a:pPr algn="ctr"/>
            <a:r>
              <a:rPr lang="en-IN" sz="2000" dirty="0">
                <a:solidFill>
                  <a:schemeClr val="bg1"/>
                </a:solidFill>
              </a:rPr>
              <a:t>LD</a:t>
            </a:r>
            <a:r>
              <a:rPr lang="en-IN" sz="2000" b="1" dirty="0">
                <a:solidFill>
                  <a:srgbClr val="FF0000"/>
                </a:solidFill>
              </a:rPr>
              <a:t>33</a:t>
            </a:r>
            <a:r>
              <a:rPr lang="en-IN" sz="2000" dirty="0">
                <a:solidFill>
                  <a:schemeClr val="bg1"/>
                </a:solidFill>
              </a:rPr>
              <a:t>V IC (3.3 V)</a:t>
            </a:r>
          </a:p>
        </p:txBody>
      </p:sp>
      <p:sp>
        <p:nvSpPr>
          <p:cNvPr id="9" name="TextBox 8">
            <a:extLst>
              <a:ext uri="{FF2B5EF4-FFF2-40B4-BE49-F238E27FC236}">
                <a16:creationId xmlns:a16="http://schemas.microsoft.com/office/drawing/2014/main" id="{D0DBF414-A85B-4D65-9B96-92CB7285F613}"/>
              </a:ext>
            </a:extLst>
          </p:cNvPr>
          <p:cNvSpPr txBox="1"/>
          <p:nvPr/>
        </p:nvSpPr>
        <p:spPr>
          <a:xfrm>
            <a:off x="4992171" y="5446394"/>
            <a:ext cx="2207657" cy="400110"/>
          </a:xfrm>
          <a:prstGeom prst="rect">
            <a:avLst/>
          </a:prstGeom>
          <a:noFill/>
        </p:spPr>
        <p:txBody>
          <a:bodyPr wrap="none" rtlCol="0">
            <a:spAutoFit/>
          </a:bodyPr>
          <a:lstStyle/>
          <a:p>
            <a:pPr algn="ctr"/>
            <a:r>
              <a:rPr lang="en-IN" sz="2000" dirty="0">
                <a:solidFill>
                  <a:schemeClr val="bg1"/>
                </a:solidFill>
              </a:rPr>
              <a:t>L780</a:t>
            </a:r>
            <a:r>
              <a:rPr lang="en-IN" sz="2000" b="1" dirty="0">
                <a:solidFill>
                  <a:srgbClr val="FF0000"/>
                </a:solidFill>
              </a:rPr>
              <a:t>5</a:t>
            </a:r>
            <a:r>
              <a:rPr lang="en-IN" sz="2000" dirty="0">
                <a:solidFill>
                  <a:schemeClr val="bg1"/>
                </a:solidFill>
              </a:rPr>
              <a:t>CV IC (5 V)</a:t>
            </a:r>
          </a:p>
        </p:txBody>
      </p:sp>
      <p:sp>
        <p:nvSpPr>
          <p:cNvPr id="10" name="TextBox 9">
            <a:extLst>
              <a:ext uri="{FF2B5EF4-FFF2-40B4-BE49-F238E27FC236}">
                <a16:creationId xmlns:a16="http://schemas.microsoft.com/office/drawing/2014/main" id="{C50AA19C-0CB7-4492-BC7F-28ECCDA97D74}"/>
              </a:ext>
            </a:extLst>
          </p:cNvPr>
          <p:cNvSpPr txBox="1"/>
          <p:nvPr/>
        </p:nvSpPr>
        <p:spPr>
          <a:xfrm>
            <a:off x="8050117" y="5443595"/>
            <a:ext cx="2350323" cy="400110"/>
          </a:xfrm>
          <a:prstGeom prst="rect">
            <a:avLst/>
          </a:prstGeom>
          <a:noFill/>
        </p:spPr>
        <p:txBody>
          <a:bodyPr wrap="none" rtlCol="0">
            <a:spAutoFit/>
          </a:bodyPr>
          <a:lstStyle/>
          <a:p>
            <a:pPr algn="ctr"/>
            <a:r>
              <a:rPr lang="en-IN" sz="2000" dirty="0">
                <a:solidFill>
                  <a:schemeClr val="bg1"/>
                </a:solidFill>
              </a:rPr>
              <a:t>L78</a:t>
            </a:r>
            <a:r>
              <a:rPr lang="en-IN" sz="2000" b="1" dirty="0">
                <a:solidFill>
                  <a:srgbClr val="FF0000"/>
                </a:solidFill>
              </a:rPr>
              <a:t>12</a:t>
            </a:r>
            <a:r>
              <a:rPr lang="en-IN" sz="2000" dirty="0">
                <a:solidFill>
                  <a:schemeClr val="bg1"/>
                </a:solidFill>
              </a:rPr>
              <a:t>CV IC (12 V)</a:t>
            </a:r>
          </a:p>
        </p:txBody>
      </p:sp>
    </p:spTree>
    <p:extLst>
      <p:ext uri="{BB962C8B-B14F-4D97-AF65-F5344CB8AC3E}">
        <p14:creationId xmlns:p14="http://schemas.microsoft.com/office/powerpoint/2010/main" val="305696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1EFA-417E-4B7A-9142-60D5B95CE514}"/>
              </a:ext>
            </a:extLst>
          </p:cNvPr>
          <p:cNvSpPr>
            <a:spLocks noGrp="1"/>
          </p:cNvSpPr>
          <p:nvPr>
            <p:ph type="title"/>
          </p:nvPr>
        </p:nvSpPr>
        <p:spPr/>
        <p:txBody>
          <a:bodyPr/>
          <a:lstStyle/>
          <a:p>
            <a:r>
              <a:rPr lang="en-IN" dirty="0">
                <a:solidFill>
                  <a:schemeClr val="bg1"/>
                </a:solidFill>
              </a:rPr>
              <a:t>Breadboard</a:t>
            </a:r>
          </a:p>
        </p:txBody>
      </p:sp>
      <p:sp>
        <p:nvSpPr>
          <p:cNvPr id="3" name="Slide Number Placeholder 2">
            <a:extLst>
              <a:ext uri="{FF2B5EF4-FFF2-40B4-BE49-F238E27FC236}">
                <a16:creationId xmlns:a16="http://schemas.microsoft.com/office/drawing/2014/main" id="{B117AF25-BECA-4A8D-AE64-5BDBF889C10A}"/>
              </a:ext>
            </a:extLst>
          </p:cNvPr>
          <p:cNvSpPr>
            <a:spLocks noGrp="1"/>
          </p:cNvSpPr>
          <p:nvPr>
            <p:ph type="sldNum" sz="quarter" idx="12"/>
          </p:nvPr>
        </p:nvSpPr>
        <p:spPr/>
        <p:txBody>
          <a:bodyPr/>
          <a:lstStyle/>
          <a:p>
            <a:fld id="{37C00095-E24A-46C2-B45F-C2195E76A566}" type="slidenum">
              <a:rPr lang="en-IN" smtClean="0">
                <a:solidFill>
                  <a:schemeClr val="bg1"/>
                </a:solidFill>
              </a:rPr>
              <a:t>17</a:t>
            </a:fld>
            <a:endParaRPr lang="en-IN">
              <a:solidFill>
                <a:schemeClr val="bg1"/>
              </a:solidFill>
            </a:endParaRPr>
          </a:p>
        </p:txBody>
      </p:sp>
      <p:pic>
        <p:nvPicPr>
          <p:cNvPr id="4" name="Picture 3">
            <a:extLst>
              <a:ext uri="{FF2B5EF4-FFF2-40B4-BE49-F238E27FC236}">
                <a16:creationId xmlns:a16="http://schemas.microsoft.com/office/drawing/2014/main" id="{804D2F24-D60D-49F6-B47D-18F167D106AE}"/>
              </a:ext>
            </a:extLst>
          </p:cNvPr>
          <p:cNvPicPr>
            <a:picLocks noChangeAspect="1"/>
          </p:cNvPicPr>
          <p:nvPr/>
        </p:nvPicPr>
        <p:blipFill>
          <a:blip r:embed="rId2"/>
          <a:stretch>
            <a:fillRect/>
          </a:stretch>
        </p:blipFill>
        <p:spPr>
          <a:xfrm>
            <a:off x="6468213" y="2240735"/>
            <a:ext cx="4508293" cy="3459025"/>
          </a:xfrm>
          <a:prstGeom prst="rect">
            <a:avLst/>
          </a:prstGeom>
        </p:spPr>
      </p:pic>
      <p:pic>
        <p:nvPicPr>
          <p:cNvPr id="5122" name="Picture 2" descr="A Breadboard">
            <a:extLst>
              <a:ext uri="{FF2B5EF4-FFF2-40B4-BE49-F238E27FC236}">
                <a16:creationId xmlns:a16="http://schemas.microsoft.com/office/drawing/2014/main" id="{D3E54665-6797-4357-8627-A0CCC48921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16" t="18" r="2998" b="-18"/>
          <a:stretch/>
        </p:blipFill>
        <p:spPr bwMode="auto">
          <a:xfrm>
            <a:off x="1254760" y="2240735"/>
            <a:ext cx="4704080" cy="34898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lip">
            <a:extLst>
              <a:ext uri="{FF2B5EF4-FFF2-40B4-BE49-F238E27FC236}">
                <a16:creationId xmlns:a16="http://schemas.microsoft.com/office/drawing/2014/main" id="{586BBF5D-7FD3-4274-879B-EC0846AF4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1840" y="2322015"/>
            <a:ext cx="1315720" cy="87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313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5E9E-0B4F-4FD6-8D9B-413F3D335FFE}"/>
              </a:ext>
            </a:extLst>
          </p:cNvPr>
          <p:cNvSpPr>
            <a:spLocks noGrp="1"/>
          </p:cNvSpPr>
          <p:nvPr>
            <p:ph type="title"/>
          </p:nvPr>
        </p:nvSpPr>
        <p:spPr/>
        <p:txBody>
          <a:bodyPr/>
          <a:lstStyle/>
          <a:p>
            <a:r>
              <a:rPr lang="en-IN" dirty="0">
                <a:solidFill>
                  <a:schemeClr val="bg1"/>
                </a:solidFill>
              </a:rPr>
              <a:t>Breadboard</a:t>
            </a:r>
          </a:p>
        </p:txBody>
      </p:sp>
      <p:sp>
        <p:nvSpPr>
          <p:cNvPr id="3" name="Slide Number Placeholder 2">
            <a:extLst>
              <a:ext uri="{FF2B5EF4-FFF2-40B4-BE49-F238E27FC236}">
                <a16:creationId xmlns:a16="http://schemas.microsoft.com/office/drawing/2014/main" id="{9B80E448-E709-4C43-ADBD-8FF82E3DE471}"/>
              </a:ext>
            </a:extLst>
          </p:cNvPr>
          <p:cNvSpPr>
            <a:spLocks noGrp="1"/>
          </p:cNvSpPr>
          <p:nvPr>
            <p:ph type="sldNum" sz="quarter" idx="12"/>
          </p:nvPr>
        </p:nvSpPr>
        <p:spPr/>
        <p:txBody>
          <a:bodyPr/>
          <a:lstStyle/>
          <a:p>
            <a:fld id="{37C00095-E24A-46C2-B45F-C2195E76A566}" type="slidenum">
              <a:rPr lang="en-IN" smtClean="0">
                <a:solidFill>
                  <a:schemeClr val="bg1"/>
                </a:solidFill>
              </a:rPr>
              <a:t>18</a:t>
            </a:fld>
            <a:endParaRPr lang="en-IN">
              <a:solidFill>
                <a:schemeClr val="bg1"/>
              </a:solidFill>
            </a:endParaRPr>
          </a:p>
        </p:txBody>
      </p:sp>
      <p:pic>
        <p:nvPicPr>
          <p:cNvPr id="7170" name="Picture 2" descr="Image result for parallel connections on breadboard">
            <a:extLst>
              <a:ext uri="{FF2B5EF4-FFF2-40B4-BE49-F238E27FC236}">
                <a16:creationId xmlns:a16="http://schemas.microsoft.com/office/drawing/2014/main" id="{ACD530C8-044B-40F0-8952-79CF694AD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240" y="2082800"/>
            <a:ext cx="475837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parallel connections on breadboard">
            <a:extLst>
              <a:ext uri="{FF2B5EF4-FFF2-40B4-BE49-F238E27FC236}">
                <a16:creationId xmlns:a16="http://schemas.microsoft.com/office/drawing/2014/main" id="{BDFB16FC-8A2B-4FA5-969D-DA6116137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367" y="2082800"/>
            <a:ext cx="5071745"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F81977-AD1F-4B36-842E-38EAFA71DD91}"/>
              </a:ext>
            </a:extLst>
          </p:cNvPr>
          <p:cNvSpPr txBox="1"/>
          <p:nvPr/>
        </p:nvSpPr>
        <p:spPr>
          <a:xfrm>
            <a:off x="2269729" y="5373657"/>
            <a:ext cx="2281394" cy="400110"/>
          </a:xfrm>
          <a:prstGeom prst="rect">
            <a:avLst/>
          </a:prstGeom>
          <a:noFill/>
        </p:spPr>
        <p:txBody>
          <a:bodyPr wrap="none" rtlCol="0">
            <a:spAutoFit/>
          </a:bodyPr>
          <a:lstStyle/>
          <a:p>
            <a:pPr algn="ctr"/>
            <a:r>
              <a:rPr lang="en-IN" sz="2000" dirty="0">
                <a:solidFill>
                  <a:schemeClr val="bg1"/>
                </a:solidFill>
              </a:rPr>
              <a:t>Series Connection</a:t>
            </a:r>
          </a:p>
        </p:txBody>
      </p:sp>
      <p:sp>
        <p:nvSpPr>
          <p:cNvPr id="7" name="TextBox 6">
            <a:extLst>
              <a:ext uri="{FF2B5EF4-FFF2-40B4-BE49-F238E27FC236}">
                <a16:creationId xmlns:a16="http://schemas.microsoft.com/office/drawing/2014/main" id="{37911A9D-4BEF-4857-A098-331B5E446CDE}"/>
              </a:ext>
            </a:extLst>
          </p:cNvPr>
          <p:cNvSpPr txBox="1"/>
          <p:nvPr/>
        </p:nvSpPr>
        <p:spPr>
          <a:xfrm>
            <a:off x="7445621" y="5373657"/>
            <a:ext cx="2411238" cy="400110"/>
          </a:xfrm>
          <a:prstGeom prst="rect">
            <a:avLst/>
          </a:prstGeom>
          <a:noFill/>
        </p:spPr>
        <p:txBody>
          <a:bodyPr wrap="none" rtlCol="0">
            <a:spAutoFit/>
          </a:bodyPr>
          <a:lstStyle/>
          <a:p>
            <a:pPr algn="ctr"/>
            <a:r>
              <a:rPr lang="en-IN" sz="2000" dirty="0">
                <a:solidFill>
                  <a:schemeClr val="bg1"/>
                </a:solidFill>
              </a:rPr>
              <a:t>Parallel Connection</a:t>
            </a:r>
          </a:p>
        </p:txBody>
      </p:sp>
    </p:spTree>
    <p:extLst>
      <p:ext uri="{BB962C8B-B14F-4D97-AF65-F5344CB8AC3E}">
        <p14:creationId xmlns:p14="http://schemas.microsoft.com/office/powerpoint/2010/main" val="3673350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98E5C-1877-4B60-8EDD-A08CDFC404EE}"/>
              </a:ext>
            </a:extLst>
          </p:cNvPr>
          <p:cNvSpPr>
            <a:spLocks noGrp="1"/>
          </p:cNvSpPr>
          <p:nvPr>
            <p:ph type="title"/>
          </p:nvPr>
        </p:nvSpPr>
        <p:spPr/>
        <p:txBody>
          <a:bodyPr/>
          <a:lstStyle/>
          <a:p>
            <a:r>
              <a:rPr lang="en-IN" dirty="0">
                <a:solidFill>
                  <a:schemeClr val="bg1"/>
                </a:solidFill>
              </a:rPr>
              <a:t>Breadboards… :/</a:t>
            </a:r>
          </a:p>
        </p:txBody>
      </p:sp>
      <p:sp>
        <p:nvSpPr>
          <p:cNvPr id="3" name="Slide Number Placeholder 2">
            <a:extLst>
              <a:ext uri="{FF2B5EF4-FFF2-40B4-BE49-F238E27FC236}">
                <a16:creationId xmlns:a16="http://schemas.microsoft.com/office/drawing/2014/main" id="{261D79BF-1FEE-446C-81C4-2055C15B69DB}"/>
              </a:ext>
            </a:extLst>
          </p:cNvPr>
          <p:cNvSpPr>
            <a:spLocks noGrp="1"/>
          </p:cNvSpPr>
          <p:nvPr>
            <p:ph type="sldNum" sz="quarter" idx="12"/>
          </p:nvPr>
        </p:nvSpPr>
        <p:spPr/>
        <p:txBody>
          <a:bodyPr/>
          <a:lstStyle/>
          <a:p>
            <a:fld id="{37C00095-E24A-46C2-B45F-C2195E76A566}" type="slidenum">
              <a:rPr lang="en-IN" smtClean="0">
                <a:solidFill>
                  <a:schemeClr val="bg1"/>
                </a:solidFill>
              </a:rPr>
              <a:t>19</a:t>
            </a:fld>
            <a:endParaRPr lang="en-IN" dirty="0">
              <a:solidFill>
                <a:schemeClr val="bg1"/>
              </a:solidFill>
            </a:endParaRPr>
          </a:p>
        </p:txBody>
      </p:sp>
      <p:pic>
        <p:nvPicPr>
          <p:cNvPr id="3074" name="Picture 2" descr="Weekend Diversion: Draw Your Own Circuits | by Ethan Siegel | Starts With A  Bang! | Medium">
            <a:extLst>
              <a:ext uri="{FF2B5EF4-FFF2-40B4-BE49-F238E27FC236}">
                <a16:creationId xmlns:a16="http://schemas.microsoft.com/office/drawing/2014/main" id="{78DED8EF-D1D9-403F-9915-3D6B2901C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17" y="2034447"/>
            <a:ext cx="4540356" cy="37770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PU Made From 74HC Chips Is A Glorious Mess | Hackaday">
            <a:extLst>
              <a:ext uri="{FF2B5EF4-FFF2-40B4-BE49-F238E27FC236}">
                <a16:creationId xmlns:a16="http://schemas.microsoft.com/office/drawing/2014/main" id="{DBC73B88-5FA9-429F-8591-750F72A84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3207" y="2034447"/>
            <a:ext cx="5669153" cy="377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04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5729588-2699-4B2A-80B9-1AB8F387FA67}"/>
              </a:ext>
            </a:extLst>
          </p:cNvPr>
          <p:cNvSpPr>
            <a:spLocks noGrp="1"/>
          </p:cNvSpPr>
          <p:nvPr>
            <p:ph type="title"/>
          </p:nvPr>
        </p:nvSpPr>
        <p:spPr/>
        <p:txBody>
          <a:bodyPr/>
          <a:lstStyle/>
          <a:p>
            <a:r>
              <a:rPr lang="en-IN" dirty="0">
                <a:solidFill>
                  <a:schemeClr val="bg1"/>
                </a:solidFill>
              </a:rPr>
              <a:t>Electronic Components</a:t>
            </a:r>
          </a:p>
        </p:txBody>
      </p:sp>
      <p:sp>
        <p:nvSpPr>
          <p:cNvPr id="9" name="Content Placeholder 8">
            <a:extLst>
              <a:ext uri="{FF2B5EF4-FFF2-40B4-BE49-F238E27FC236}">
                <a16:creationId xmlns:a16="http://schemas.microsoft.com/office/drawing/2014/main" id="{9926A3CD-3438-4871-9913-45412F993391}"/>
              </a:ext>
            </a:extLst>
          </p:cNvPr>
          <p:cNvSpPr>
            <a:spLocks noGrp="1"/>
          </p:cNvSpPr>
          <p:nvPr>
            <p:ph idx="1"/>
          </p:nvPr>
        </p:nvSpPr>
        <p:spPr>
          <a:xfrm>
            <a:off x="838200" y="1825625"/>
            <a:ext cx="6544733" cy="919157"/>
          </a:xfrm>
        </p:spPr>
        <p:txBody>
          <a:bodyPr>
            <a:normAutofit/>
          </a:bodyPr>
          <a:lstStyle/>
          <a:p>
            <a:pPr marL="0" indent="0" algn="just">
              <a:buNone/>
            </a:pPr>
            <a:r>
              <a:rPr lang="en-IN" sz="2000" dirty="0">
                <a:solidFill>
                  <a:schemeClr val="bg1"/>
                </a:solidFill>
              </a:rPr>
              <a:t>An electronic component is any basic discrete device or physical entity in an electronic system used to affect electrons or their associated fields.</a:t>
            </a:r>
          </a:p>
        </p:txBody>
      </p:sp>
      <p:sp>
        <p:nvSpPr>
          <p:cNvPr id="7" name="Slide Number Placeholder 6">
            <a:extLst>
              <a:ext uri="{FF2B5EF4-FFF2-40B4-BE49-F238E27FC236}">
                <a16:creationId xmlns:a16="http://schemas.microsoft.com/office/drawing/2014/main" id="{70D8EA3E-FBE9-4345-B8EF-EF973C6AABE6}"/>
              </a:ext>
            </a:extLst>
          </p:cNvPr>
          <p:cNvSpPr>
            <a:spLocks noGrp="1"/>
          </p:cNvSpPr>
          <p:nvPr>
            <p:ph type="sldNum" sz="quarter" idx="12"/>
          </p:nvPr>
        </p:nvSpPr>
        <p:spPr/>
        <p:txBody>
          <a:bodyPr/>
          <a:lstStyle/>
          <a:p>
            <a:fld id="{37C00095-E24A-46C2-B45F-C2195E76A566}" type="slidenum">
              <a:rPr lang="en-IN" smtClean="0">
                <a:solidFill>
                  <a:schemeClr val="bg1"/>
                </a:solidFill>
              </a:rPr>
              <a:t>2</a:t>
            </a:fld>
            <a:endParaRPr lang="en-IN" dirty="0">
              <a:solidFill>
                <a:schemeClr val="bg1"/>
              </a:solidFill>
            </a:endParaRPr>
          </a:p>
        </p:txBody>
      </p:sp>
      <p:pic>
        <p:nvPicPr>
          <p:cNvPr id="3074" name="Picture 2">
            <a:extLst>
              <a:ext uri="{FF2B5EF4-FFF2-40B4-BE49-F238E27FC236}">
                <a16:creationId xmlns:a16="http://schemas.microsoft.com/office/drawing/2014/main" id="{578DA4C5-C327-4896-A3BD-3F7BA7CA8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333" y="1879446"/>
            <a:ext cx="3691467" cy="253788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961267BB-AB2A-45F7-A170-818C34936527}"/>
              </a:ext>
            </a:extLst>
          </p:cNvPr>
          <p:cNvCxnSpPr>
            <a:cxnSpLocks/>
          </p:cNvCxnSpPr>
          <p:nvPr/>
        </p:nvCxnSpPr>
        <p:spPr>
          <a:xfrm>
            <a:off x="4135967" y="3440118"/>
            <a:ext cx="1" cy="3136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65D25D3-7C69-4599-8BBB-0696CEF598D6}"/>
              </a:ext>
            </a:extLst>
          </p:cNvPr>
          <p:cNvCxnSpPr>
            <a:cxnSpLocks/>
          </p:cNvCxnSpPr>
          <p:nvPr/>
        </p:nvCxnSpPr>
        <p:spPr>
          <a:xfrm>
            <a:off x="1920521" y="3596921"/>
            <a:ext cx="0" cy="1568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7E48359-930A-4BE7-B61E-1426FB9ED7BD}"/>
              </a:ext>
            </a:extLst>
          </p:cNvPr>
          <p:cNvCxnSpPr>
            <a:cxnSpLocks/>
          </p:cNvCxnSpPr>
          <p:nvPr/>
        </p:nvCxnSpPr>
        <p:spPr>
          <a:xfrm>
            <a:off x="1905000" y="3596921"/>
            <a:ext cx="22309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B40818E7-821A-4E97-A9A6-D6F122ED873D}"/>
              </a:ext>
            </a:extLst>
          </p:cNvPr>
          <p:cNvGrpSpPr/>
          <p:nvPr/>
        </p:nvGrpSpPr>
        <p:grpSpPr>
          <a:xfrm flipH="1">
            <a:off x="4128206" y="3596921"/>
            <a:ext cx="2230967" cy="156804"/>
            <a:chOff x="2057400" y="3749321"/>
            <a:chExt cx="2230967" cy="156804"/>
          </a:xfrm>
        </p:grpSpPr>
        <p:cxnSp>
          <p:nvCxnSpPr>
            <p:cNvPr id="26" name="Straight Arrow Connector 25">
              <a:extLst>
                <a:ext uri="{FF2B5EF4-FFF2-40B4-BE49-F238E27FC236}">
                  <a16:creationId xmlns:a16="http://schemas.microsoft.com/office/drawing/2014/main" id="{E2C20044-8A6D-4375-BFD8-5E4FA5C54B8A}"/>
                </a:ext>
              </a:extLst>
            </p:cNvPr>
            <p:cNvCxnSpPr>
              <a:cxnSpLocks/>
            </p:cNvCxnSpPr>
            <p:nvPr/>
          </p:nvCxnSpPr>
          <p:spPr>
            <a:xfrm>
              <a:off x="2072921" y="3749321"/>
              <a:ext cx="0" cy="1568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EB3FC7-0CB2-4E95-8519-6A7782333225}"/>
                </a:ext>
              </a:extLst>
            </p:cNvPr>
            <p:cNvCxnSpPr>
              <a:cxnSpLocks/>
            </p:cNvCxnSpPr>
            <p:nvPr/>
          </p:nvCxnSpPr>
          <p:spPr>
            <a:xfrm>
              <a:off x="2057400" y="3749321"/>
              <a:ext cx="22309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D9A7D699-136C-457D-ABFD-E9038A7C67BB}"/>
              </a:ext>
            </a:extLst>
          </p:cNvPr>
          <p:cNvSpPr/>
          <p:nvPr/>
        </p:nvSpPr>
        <p:spPr>
          <a:xfrm>
            <a:off x="2791884" y="2985739"/>
            <a:ext cx="2688166" cy="454379"/>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Electronic Components</a:t>
            </a:r>
          </a:p>
        </p:txBody>
      </p:sp>
      <p:sp>
        <p:nvSpPr>
          <p:cNvPr id="30" name="Rectangle 29">
            <a:extLst>
              <a:ext uri="{FF2B5EF4-FFF2-40B4-BE49-F238E27FC236}">
                <a16:creationId xmlns:a16="http://schemas.microsoft.com/office/drawing/2014/main" id="{FA2C8492-3F61-4EB0-96B5-77C48F9C0D22}"/>
              </a:ext>
            </a:extLst>
          </p:cNvPr>
          <p:cNvSpPr/>
          <p:nvPr/>
        </p:nvSpPr>
        <p:spPr>
          <a:xfrm>
            <a:off x="3106315" y="3753725"/>
            <a:ext cx="2059304" cy="218053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a:extLst>
              <a:ext uri="{FF2B5EF4-FFF2-40B4-BE49-F238E27FC236}">
                <a16:creationId xmlns:a16="http://schemas.microsoft.com/office/drawing/2014/main" id="{8A0F9B60-2EAF-4236-98C6-12107D72398A}"/>
              </a:ext>
            </a:extLst>
          </p:cNvPr>
          <p:cNvSpPr/>
          <p:nvPr/>
        </p:nvSpPr>
        <p:spPr>
          <a:xfrm>
            <a:off x="890869" y="3753725"/>
            <a:ext cx="2059304" cy="2180544"/>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a16="http://schemas.microsoft.com/office/drawing/2014/main" id="{220B9BE3-3A35-43E6-8E9E-535A6CF7252A}"/>
              </a:ext>
            </a:extLst>
          </p:cNvPr>
          <p:cNvSpPr/>
          <p:nvPr/>
        </p:nvSpPr>
        <p:spPr>
          <a:xfrm>
            <a:off x="5314000" y="3753724"/>
            <a:ext cx="2059304" cy="2180539"/>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TextBox 38">
            <a:extLst>
              <a:ext uri="{FF2B5EF4-FFF2-40B4-BE49-F238E27FC236}">
                <a16:creationId xmlns:a16="http://schemas.microsoft.com/office/drawing/2014/main" id="{4A5A3F87-6A57-44CC-A27B-99CADC2662A5}"/>
              </a:ext>
            </a:extLst>
          </p:cNvPr>
          <p:cNvSpPr txBox="1"/>
          <p:nvPr/>
        </p:nvSpPr>
        <p:spPr>
          <a:xfrm>
            <a:off x="5321761" y="4624749"/>
            <a:ext cx="2059304" cy="954107"/>
          </a:xfrm>
          <a:prstGeom prst="rect">
            <a:avLst/>
          </a:prstGeom>
          <a:noFill/>
        </p:spPr>
        <p:txBody>
          <a:bodyPr wrap="square">
            <a:spAutoFit/>
          </a:bodyPr>
          <a:lstStyle/>
          <a:p>
            <a:pPr algn="ctr"/>
            <a:r>
              <a:rPr lang="en-IN" sz="1400" dirty="0">
                <a:solidFill>
                  <a:schemeClr val="bg1"/>
                </a:solidFill>
              </a:rPr>
              <a:t>As the name suggests, converts electric input to mechanical output or vice versa</a:t>
            </a:r>
            <a:endParaRPr lang="en-IN" sz="1400" dirty="0"/>
          </a:p>
        </p:txBody>
      </p:sp>
      <p:sp>
        <p:nvSpPr>
          <p:cNvPr id="41" name="TextBox 40">
            <a:extLst>
              <a:ext uri="{FF2B5EF4-FFF2-40B4-BE49-F238E27FC236}">
                <a16:creationId xmlns:a16="http://schemas.microsoft.com/office/drawing/2014/main" id="{40BCA850-2A2C-4DD9-84EF-298777E05317}"/>
              </a:ext>
            </a:extLst>
          </p:cNvPr>
          <p:cNvSpPr txBox="1"/>
          <p:nvPr/>
        </p:nvSpPr>
        <p:spPr>
          <a:xfrm>
            <a:off x="3113423" y="4624750"/>
            <a:ext cx="2068934" cy="1169551"/>
          </a:xfrm>
          <a:prstGeom prst="rect">
            <a:avLst/>
          </a:prstGeom>
          <a:noFill/>
        </p:spPr>
        <p:txBody>
          <a:bodyPr wrap="square">
            <a:spAutoFit/>
          </a:bodyPr>
          <a:lstStyle/>
          <a:p>
            <a:pPr algn="ctr"/>
            <a:r>
              <a:rPr lang="en-US" sz="1400" dirty="0">
                <a:solidFill>
                  <a:schemeClr val="bg1"/>
                </a:solidFill>
              </a:rPr>
              <a:t>Can only receive energy, which it can absorb, dissipate, or store it in an electric or magnetic field</a:t>
            </a:r>
            <a:endParaRPr lang="en-IN" sz="1400" dirty="0">
              <a:solidFill>
                <a:schemeClr val="bg1"/>
              </a:solidFill>
            </a:endParaRPr>
          </a:p>
        </p:txBody>
      </p:sp>
      <p:sp>
        <p:nvSpPr>
          <p:cNvPr id="43" name="TextBox 42">
            <a:extLst>
              <a:ext uri="{FF2B5EF4-FFF2-40B4-BE49-F238E27FC236}">
                <a16:creationId xmlns:a16="http://schemas.microsoft.com/office/drawing/2014/main" id="{32831BFE-D44B-46FD-A740-0B2A629C4858}"/>
              </a:ext>
            </a:extLst>
          </p:cNvPr>
          <p:cNvSpPr txBox="1"/>
          <p:nvPr/>
        </p:nvSpPr>
        <p:spPr>
          <a:xfrm>
            <a:off x="890868" y="4624748"/>
            <a:ext cx="2059305" cy="954107"/>
          </a:xfrm>
          <a:prstGeom prst="rect">
            <a:avLst/>
          </a:prstGeom>
          <a:noFill/>
        </p:spPr>
        <p:txBody>
          <a:bodyPr wrap="square">
            <a:spAutoFit/>
          </a:bodyPr>
          <a:lstStyle/>
          <a:p>
            <a:pPr algn="ctr"/>
            <a:r>
              <a:rPr lang="en-IN" sz="1400" dirty="0">
                <a:solidFill>
                  <a:schemeClr val="bg1"/>
                </a:solidFill>
              </a:rPr>
              <a:t>Supplies energy to a circuit, or has the ability to electrically control the flow of electrons</a:t>
            </a:r>
            <a:endParaRPr lang="en-IN" sz="1400" dirty="0"/>
          </a:p>
        </p:txBody>
      </p:sp>
      <p:sp>
        <p:nvSpPr>
          <p:cNvPr id="45" name="TextBox 44">
            <a:extLst>
              <a:ext uri="{FF2B5EF4-FFF2-40B4-BE49-F238E27FC236}">
                <a16:creationId xmlns:a16="http://schemas.microsoft.com/office/drawing/2014/main" id="{0C2B9BA3-5580-404A-A141-01236D20E9BC}"/>
              </a:ext>
            </a:extLst>
          </p:cNvPr>
          <p:cNvSpPr txBox="1"/>
          <p:nvPr/>
        </p:nvSpPr>
        <p:spPr>
          <a:xfrm>
            <a:off x="1071669" y="3900015"/>
            <a:ext cx="1688131" cy="646331"/>
          </a:xfrm>
          <a:prstGeom prst="rect">
            <a:avLst/>
          </a:prstGeom>
          <a:noFill/>
        </p:spPr>
        <p:txBody>
          <a:bodyPr wrap="square">
            <a:spAutoFit/>
          </a:bodyPr>
          <a:lstStyle/>
          <a:p>
            <a:pPr algn="ctr"/>
            <a:r>
              <a:rPr lang="en-IN" dirty="0">
                <a:solidFill>
                  <a:schemeClr val="bg1"/>
                </a:solidFill>
              </a:rPr>
              <a:t>Active </a:t>
            </a:r>
          </a:p>
          <a:p>
            <a:pPr algn="ctr"/>
            <a:r>
              <a:rPr lang="en-IN" dirty="0">
                <a:solidFill>
                  <a:schemeClr val="bg1"/>
                </a:solidFill>
              </a:rPr>
              <a:t>Components</a:t>
            </a:r>
          </a:p>
        </p:txBody>
      </p:sp>
      <p:sp>
        <p:nvSpPr>
          <p:cNvPr id="47" name="TextBox 46">
            <a:extLst>
              <a:ext uri="{FF2B5EF4-FFF2-40B4-BE49-F238E27FC236}">
                <a16:creationId xmlns:a16="http://schemas.microsoft.com/office/drawing/2014/main" id="{94F41E63-A07A-450A-B615-CB54CC45EAED}"/>
              </a:ext>
            </a:extLst>
          </p:cNvPr>
          <p:cNvSpPr txBox="1"/>
          <p:nvPr/>
        </p:nvSpPr>
        <p:spPr>
          <a:xfrm>
            <a:off x="3293147" y="3900015"/>
            <a:ext cx="1631687" cy="646331"/>
          </a:xfrm>
          <a:prstGeom prst="rect">
            <a:avLst/>
          </a:prstGeom>
          <a:noFill/>
        </p:spPr>
        <p:txBody>
          <a:bodyPr wrap="square">
            <a:spAutoFit/>
          </a:bodyPr>
          <a:lstStyle/>
          <a:p>
            <a:pPr algn="ctr"/>
            <a:r>
              <a:rPr lang="en-IN" dirty="0">
                <a:solidFill>
                  <a:schemeClr val="bg1"/>
                </a:solidFill>
              </a:rPr>
              <a:t>Passive Components</a:t>
            </a:r>
          </a:p>
        </p:txBody>
      </p:sp>
      <p:sp>
        <p:nvSpPr>
          <p:cNvPr id="49" name="TextBox 48">
            <a:extLst>
              <a:ext uri="{FF2B5EF4-FFF2-40B4-BE49-F238E27FC236}">
                <a16:creationId xmlns:a16="http://schemas.microsoft.com/office/drawing/2014/main" id="{01B2A4A9-CED1-4275-A48A-A916F74706F6}"/>
              </a:ext>
            </a:extLst>
          </p:cNvPr>
          <p:cNvSpPr txBox="1"/>
          <p:nvPr/>
        </p:nvSpPr>
        <p:spPr>
          <a:xfrm>
            <a:off x="5314000" y="3900014"/>
            <a:ext cx="2067066" cy="646331"/>
          </a:xfrm>
          <a:prstGeom prst="rect">
            <a:avLst/>
          </a:prstGeom>
          <a:noFill/>
        </p:spPr>
        <p:txBody>
          <a:bodyPr wrap="square">
            <a:spAutoFit/>
          </a:bodyPr>
          <a:lstStyle/>
          <a:p>
            <a:pPr algn="ctr"/>
            <a:r>
              <a:rPr lang="en-IN" dirty="0">
                <a:solidFill>
                  <a:schemeClr val="bg1"/>
                </a:solidFill>
              </a:rPr>
              <a:t>Electromechanical Components</a:t>
            </a:r>
          </a:p>
        </p:txBody>
      </p:sp>
      <p:sp>
        <p:nvSpPr>
          <p:cNvPr id="48" name="TextBox 47">
            <a:extLst>
              <a:ext uri="{FF2B5EF4-FFF2-40B4-BE49-F238E27FC236}">
                <a16:creationId xmlns:a16="http://schemas.microsoft.com/office/drawing/2014/main" id="{5AD4D7BA-C72A-4715-A433-0A7C1A08BE77}"/>
              </a:ext>
            </a:extLst>
          </p:cNvPr>
          <p:cNvSpPr txBox="1"/>
          <p:nvPr/>
        </p:nvSpPr>
        <p:spPr>
          <a:xfrm>
            <a:off x="7662333" y="4733933"/>
            <a:ext cx="3691467" cy="1200329"/>
          </a:xfrm>
          <a:prstGeom prst="rect">
            <a:avLst/>
          </a:prstGeom>
          <a:noFill/>
        </p:spPr>
        <p:txBody>
          <a:bodyPr wrap="square" rtlCol="0">
            <a:spAutoFit/>
          </a:bodyPr>
          <a:lstStyle/>
          <a:p>
            <a:pPr algn="just"/>
            <a:r>
              <a:rPr lang="en-IN" dirty="0">
                <a:solidFill>
                  <a:schemeClr val="bg1"/>
                </a:solidFill>
              </a:rPr>
              <a:t>All electronic components have terminals which aid in connecting them with other components to form an electric circuit. </a:t>
            </a:r>
          </a:p>
        </p:txBody>
      </p:sp>
    </p:spTree>
    <p:extLst>
      <p:ext uri="{BB962C8B-B14F-4D97-AF65-F5344CB8AC3E}">
        <p14:creationId xmlns:p14="http://schemas.microsoft.com/office/powerpoint/2010/main" val="447176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CBD0-8FB6-4D9F-B782-669A61C95724}"/>
              </a:ext>
            </a:extLst>
          </p:cNvPr>
          <p:cNvSpPr>
            <a:spLocks noGrp="1"/>
          </p:cNvSpPr>
          <p:nvPr>
            <p:ph type="title"/>
          </p:nvPr>
        </p:nvSpPr>
        <p:spPr/>
        <p:txBody>
          <a:bodyPr/>
          <a:lstStyle/>
          <a:p>
            <a:r>
              <a:rPr lang="en-IN" dirty="0">
                <a:solidFill>
                  <a:schemeClr val="bg1"/>
                </a:solidFill>
              </a:rPr>
              <a:t>Perf Boards</a:t>
            </a:r>
          </a:p>
        </p:txBody>
      </p:sp>
      <p:sp>
        <p:nvSpPr>
          <p:cNvPr id="3" name="Slide Number Placeholder 2">
            <a:extLst>
              <a:ext uri="{FF2B5EF4-FFF2-40B4-BE49-F238E27FC236}">
                <a16:creationId xmlns:a16="http://schemas.microsoft.com/office/drawing/2014/main" id="{21760F90-677C-4033-B6CD-62EEEF4F24BB}"/>
              </a:ext>
            </a:extLst>
          </p:cNvPr>
          <p:cNvSpPr>
            <a:spLocks noGrp="1"/>
          </p:cNvSpPr>
          <p:nvPr>
            <p:ph type="sldNum" sz="quarter" idx="12"/>
          </p:nvPr>
        </p:nvSpPr>
        <p:spPr/>
        <p:txBody>
          <a:bodyPr/>
          <a:lstStyle/>
          <a:p>
            <a:fld id="{37C00095-E24A-46C2-B45F-C2195E76A566}" type="slidenum">
              <a:rPr lang="en-IN" smtClean="0"/>
              <a:t>20</a:t>
            </a:fld>
            <a:endParaRPr lang="en-IN"/>
          </a:p>
        </p:txBody>
      </p:sp>
      <p:pic>
        <p:nvPicPr>
          <p:cNvPr id="8194" name="Picture 2">
            <a:extLst>
              <a:ext uri="{FF2B5EF4-FFF2-40B4-BE49-F238E27FC236}">
                <a16:creationId xmlns:a16="http://schemas.microsoft.com/office/drawing/2014/main" id="{3753D6C6-C037-4AE4-9D15-0BE9FEC79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940" y="3024935"/>
            <a:ext cx="3307496" cy="28617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proved protoboard/perfboard for direct SOIC mounting">
            <a:extLst>
              <a:ext uri="{FF2B5EF4-FFF2-40B4-BE49-F238E27FC236}">
                <a16:creationId xmlns:a16="http://schemas.microsoft.com/office/drawing/2014/main" id="{A0A0DCF3-FFE9-4D1E-92F1-D08365F3B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024936"/>
            <a:ext cx="3782060" cy="28617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0CA5F1-C2AF-4060-A904-FED4C506CD4A}"/>
              </a:ext>
            </a:extLst>
          </p:cNvPr>
          <p:cNvSpPr txBox="1"/>
          <p:nvPr/>
        </p:nvSpPr>
        <p:spPr>
          <a:xfrm>
            <a:off x="838200" y="1847394"/>
            <a:ext cx="10515600" cy="707886"/>
          </a:xfrm>
          <a:prstGeom prst="rect">
            <a:avLst/>
          </a:prstGeom>
          <a:noFill/>
        </p:spPr>
        <p:txBody>
          <a:bodyPr wrap="square">
            <a:spAutoFit/>
          </a:bodyPr>
          <a:lstStyle/>
          <a:p>
            <a:pPr rtl="0">
              <a:spcBef>
                <a:spcPts val="0"/>
              </a:spcBef>
              <a:spcAft>
                <a:spcPts val="0"/>
              </a:spcAft>
            </a:pPr>
            <a:r>
              <a:rPr lang="en-US" sz="2000" b="0" i="0" u="none" strike="noStrike" dirty="0">
                <a:solidFill>
                  <a:srgbClr val="FFFFFF"/>
                </a:solidFill>
                <a:effectLst/>
                <a:latin typeface="Arial" panose="020B0604020202020204" pitchFamily="34" charset="0"/>
                <a:cs typeface="Arial" panose="020B0604020202020204" pitchFamily="34" charset="0"/>
              </a:rPr>
              <a:t>Perf boards are used to assemble prototype boards where components are soldered on the board to obtain the required circuit. The connections are manually made using solder.</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5418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51B0-7E1F-44C9-A88E-1A61DB13DF30}"/>
              </a:ext>
            </a:extLst>
          </p:cNvPr>
          <p:cNvSpPr>
            <a:spLocks noGrp="1"/>
          </p:cNvSpPr>
          <p:nvPr>
            <p:ph type="title"/>
          </p:nvPr>
        </p:nvSpPr>
        <p:spPr/>
        <p:txBody>
          <a:bodyPr/>
          <a:lstStyle/>
          <a:p>
            <a:r>
              <a:rPr lang="en-IN" dirty="0">
                <a:solidFill>
                  <a:schemeClr val="bg1"/>
                </a:solidFill>
              </a:rPr>
              <a:t>Printed Circuit Boards (PCB)</a:t>
            </a:r>
          </a:p>
        </p:txBody>
      </p:sp>
      <p:sp>
        <p:nvSpPr>
          <p:cNvPr id="3" name="Slide Number Placeholder 2">
            <a:extLst>
              <a:ext uri="{FF2B5EF4-FFF2-40B4-BE49-F238E27FC236}">
                <a16:creationId xmlns:a16="http://schemas.microsoft.com/office/drawing/2014/main" id="{D9CF5042-1B12-4D10-A998-6B73EB1F8D98}"/>
              </a:ext>
            </a:extLst>
          </p:cNvPr>
          <p:cNvSpPr>
            <a:spLocks noGrp="1"/>
          </p:cNvSpPr>
          <p:nvPr>
            <p:ph type="sldNum" sz="quarter" idx="12"/>
          </p:nvPr>
        </p:nvSpPr>
        <p:spPr/>
        <p:txBody>
          <a:bodyPr/>
          <a:lstStyle/>
          <a:p>
            <a:fld id="{37C00095-E24A-46C2-B45F-C2195E76A566}" type="slidenum">
              <a:rPr lang="en-IN" smtClean="0">
                <a:solidFill>
                  <a:schemeClr val="bg1"/>
                </a:solidFill>
              </a:rPr>
              <a:t>21</a:t>
            </a:fld>
            <a:endParaRPr lang="en-IN">
              <a:solidFill>
                <a:schemeClr val="bg1"/>
              </a:solidFill>
            </a:endParaRPr>
          </a:p>
        </p:txBody>
      </p:sp>
      <p:pic>
        <p:nvPicPr>
          <p:cNvPr id="4098" name="Picture 2" descr="All About PCB Finishes, Explained - Blog PCB Unlimited">
            <a:extLst>
              <a:ext uri="{FF2B5EF4-FFF2-40B4-BE49-F238E27FC236}">
                <a16:creationId xmlns:a16="http://schemas.microsoft.com/office/drawing/2014/main" id="{88FE87AC-53C5-40BB-A9AB-21CA5A74E3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68" b="8107"/>
          <a:stretch/>
        </p:blipFill>
        <p:spPr bwMode="auto">
          <a:xfrm>
            <a:off x="958670" y="1902321"/>
            <a:ext cx="3786050" cy="2324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3 STEPS to determine / calculate number of PCB layers - Engineering  Technical - PCBway">
            <a:extLst>
              <a:ext uri="{FF2B5EF4-FFF2-40B4-BE49-F238E27FC236}">
                <a16:creationId xmlns:a16="http://schemas.microsoft.com/office/drawing/2014/main" id="{0A355660-FE49-4500-9CA0-7F6626EFC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299" y="4409440"/>
            <a:ext cx="3713301" cy="14708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t text">
            <a:extLst>
              <a:ext uri="{FF2B5EF4-FFF2-40B4-BE49-F238E27FC236}">
                <a16:creationId xmlns:a16="http://schemas.microsoft.com/office/drawing/2014/main" id="{597B43C4-5D39-4221-9A4A-35DFB585E5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670" y="4409440"/>
            <a:ext cx="3786050" cy="148735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947175F2-4518-4FCD-9B21-CEB5E1E8D0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7301" y="1898722"/>
            <a:ext cx="3100985" cy="232476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sistors | SpazzTech">
            <a:extLst>
              <a:ext uri="{FF2B5EF4-FFF2-40B4-BE49-F238E27FC236}">
                <a16:creationId xmlns:a16="http://schemas.microsoft.com/office/drawing/2014/main" id="{61295D72-5A4E-4386-AD49-7E098D2310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0867" y="1903797"/>
            <a:ext cx="2845149" cy="231969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hrough Hole vs Surface Mount: Which Should You Use? - PCB Design &amp;amp;  Engineering Services">
            <a:extLst>
              <a:ext uri="{FF2B5EF4-FFF2-40B4-BE49-F238E27FC236}">
                <a16:creationId xmlns:a16="http://schemas.microsoft.com/office/drawing/2014/main" id="{B079281D-8A3C-42F6-AC57-EDC802AC6B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303" t="9078" r="22054" b="5096"/>
          <a:stretch/>
        </p:blipFill>
        <p:spPr bwMode="auto">
          <a:xfrm>
            <a:off x="8763179" y="4408955"/>
            <a:ext cx="2232837" cy="14708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6A1F451-3FD2-4C08-9407-F56F837A2799}"/>
              </a:ext>
            </a:extLst>
          </p:cNvPr>
          <p:cNvSpPr/>
          <p:nvPr/>
        </p:nvSpPr>
        <p:spPr>
          <a:xfrm>
            <a:off x="8763179" y="4699000"/>
            <a:ext cx="261441" cy="297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2115382-6ABD-46D6-8B91-7DDE5D1E8C72}"/>
              </a:ext>
            </a:extLst>
          </p:cNvPr>
          <p:cNvSpPr/>
          <p:nvPr/>
        </p:nvSpPr>
        <p:spPr>
          <a:xfrm>
            <a:off x="10538639" y="4699000"/>
            <a:ext cx="457377" cy="297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5088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D9BD-5540-4F0E-AA5D-3731579FCF31}"/>
              </a:ext>
            </a:extLst>
          </p:cNvPr>
          <p:cNvSpPr>
            <a:spLocks noGrp="1"/>
          </p:cNvSpPr>
          <p:nvPr>
            <p:ph type="title"/>
          </p:nvPr>
        </p:nvSpPr>
        <p:spPr/>
        <p:txBody>
          <a:bodyPr/>
          <a:lstStyle/>
          <a:p>
            <a:r>
              <a:rPr lang="en-IN" dirty="0">
                <a:solidFill>
                  <a:schemeClr val="bg1"/>
                </a:solidFill>
              </a:rPr>
              <a:t>Some Tips</a:t>
            </a:r>
          </a:p>
        </p:txBody>
      </p:sp>
      <p:sp>
        <p:nvSpPr>
          <p:cNvPr id="6" name="Content Placeholder 5">
            <a:extLst>
              <a:ext uri="{FF2B5EF4-FFF2-40B4-BE49-F238E27FC236}">
                <a16:creationId xmlns:a16="http://schemas.microsoft.com/office/drawing/2014/main" id="{472E0715-85C7-4F63-AB19-F7F98CAF7FD9}"/>
              </a:ext>
            </a:extLst>
          </p:cNvPr>
          <p:cNvSpPr>
            <a:spLocks noGrp="1"/>
          </p:cNvSpPr>
          <p:nvPr>
            <p:ph idx="1"/>
          </p:nvPr>
        </p:nvSpPr>
        <p:spPr>
          <a:xfrm>
            <a:off x="838200" y="1825624"/>
            <a:ext cx="10515600" cy="5428615"/>
          </a:xfrm>
        </p:spPr>
        <p:txBody>
          <a:bodyPr>
            <a:normAutofit/>
          </a:bodyPr>
          <a:lstStyle/>
          <a:p>
            <a:pPr algn="just">
              <a:lnSpc>
                <a:spcPct val="100000"/>
              </a:lnSpc>
            </a:pPr>
            <a:r>
              <a:rPr lang="en-US" sz="2000" dirty="0">
                <a:solidFill>
                  <a:schemeClr val="bg1"/>
                </a:solidFill>
              </a:rPr>
              <a:t>Internet is your biggest resource. As far as electronics is considered, your doubts are a Google search away. Knowing how to Google is an important skill for self-learning.</a:t>
            </a:r>
          </a:p>
          <a:p>
            <a:pPr algn="just">
              <a:lnSpc>
                <a:spcPct val="100000"/>
              </a:lnSpc>
            </a:pPr>
            <a:r>
              <a:rPr lang="en-US" sz="2000" dirty="0">
                <a:solidFill>
                  <a:schemeClr val="bg1"/>
                </a:solidFill>
              </a:rPr>
              <a:t>Datasheet is the ultimate document to fetch technical details of any component. Most companies make it well-detailed and structured. You get most of the information required from the datasheet of the component and these are free to download. You can find lot of explanations of a component with facts direct from its datasheet. So, ability to read datasheets is a top-skill.</a:t>
            </a:r>
          </a:p>
          <a:p>
            <a:pPr algn="just">
              <a:lnSpc>
                <a:spcPct val="100000"/>
              </a:lnSpc>
            </a:pPr>
            <a:r>
              <a:rPr lang="en-US" sz="2000" dirty="0">
                <a:solidFill>
                  <a:schemeClr val="bg1"/>
                </a:solidFill>
              </a:rPr>
              <a:t>Experiment a lot. Sometimes when you get stuck with an issue, experimenting with it leads to more brilliant results and in-depth learning.</a:t>
            </a:r>
          </a:p>
          <a:p>
            <a:pPr algn="just">
              <a:lnSpc>
                <a:spcPct val="100000"/>
              </a:lnSpc>
            </a:pPr>
            <a:r>
              <a:rPr lang="en-US" sz="2000" dirty="0">
                <a:solidFill>
                  <a:schemeClr val="bg1"/>
                </a:solidFill>
              </a:rPr>
              <a:t>At start, most topics will be far apart and independent. But going further, you will realize all are twined in the same ball of wool.</a:t>
            </a:r>
          </a:p>
          <a:p>
            <a:pPr algn="just">
              <a:lnSpc>
                <a:spcPct val="100000"/>
              </a:lnSpc>
            </a:pPr>
            <a:endParaRPr lang="en-IN" sz="2000" dirty="0">
              <a:solidFill>
                <a:schemeClr val="bg1"/>
              </a:solidFill>
            </a:endParaRPr>
          </a:p>
        </p:txBody>
      </p:sp>
      <p:sp>
        <p:nvSpPr>
          <p:cNvPr id="3" name="Slide Number Placeholder 2">
            <a:extLst>
              <a:ext uri="{FF2B5EF4-FFF2-40B4-BE49-F238E27FC236}">
                <a16:creationId xmlns:a16="http://schemas.microsoft.com/office/drawing/2014/main" id="{39BAAD8B-4837-4D9E-98E9-FC31ADF6CFBB}"/>
              </a:ext>
            </a:extLst>
          </p:cNvPr>
          <p:cNvSpPr>
            <a:spLocks noGrp="1"/>
          </p:cNvSpPr>
          <p:nvPr>
            <p:ph type="sldNum" sz="quarter" idx="12"/>
          </p:nvPr>
        </p:nvSpPr>
        <p:spPr/>
        <p:txBody>
          <a:bodyPr/>
          <a:lstStyle/>
          <a:p>
            <a:fld id="{37C00095-E24A-46C2-B45F-C2195E76A566}" type="slidenum">
              <a:rPr lang="en-IN" smtClean="0">
                <a:solidFill>
                  <a:schemeClr val="bg1"/>
                </a:solidFill>
              </a:rPr>
              <a:t>22</a:t>
            </a:fld>
            <a:endParaRPr lang="en-IN">
              <a:solidFill>
                <a:schemeClr val="bg1"/>
              </a:solidFill>
            </a:endParaRPr>
          </a:p>
        </p:txBody>
      </p:sp>
    </p:spTree>
    <p:extLst>
      <p:ext uri="{BB962C8B-B14F-4D97-AF65-F5344CB8AC3E}">
        <p14:creationId xmlns:p14="http://schemas.microsoft.com/office/powerpoint/2010/main" val="144837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D4121D-725B-49B6-AE49-A43552599E41}"/>
              </a:ext>
            </a:extLst>
          </p:cNvPr>
          <p:cNvSpPr>
            <a:spLocks noGrp="1"/>
          </p:cNvSpPr>
          <p:nvPr>
            <p:ph type="title"/>
          </p:nvPr>
        </p:nvSpPr>
        <p:spPr/>
        <p:txBody>
          <a:bodyPr/>
          <a:lstStyle/>
          <a:p>
            <a:r>
              <a:rPr lang="en-IN" dirty="0">
                <a:solidFill>
                  <a:schemeClr val="bg1"/>
                </a:solidFill>
              </a:rPr>
              <a:t>Resistor</a:t>
            </a:r>
          </a:p>
        </p:txBody>
      </p:sp>
      <p:sp>
        <p:nvSpPr>
          <p:cNvPr id="6" name="Content Placeholder 5">
            <a:extLst>
              <a:ext uri="{FF2B5EF4-FFF2-40B4-BE49-F238E27FC236}">
                <a16:creationId xmlns:a16="http://schemas.microsoft.com/office/drawing/2014/main" id="{DEE9DBFC-0D93-4F40-813C-0F108467499D}"/>
              </a:ext>
            </a:extLst>
          </p:cNvPr>
          <p:cNvSpPr>
            <a:spLocks noGrp="1"/>
          </p:cNvSpPr>
          <p:nvPr>
            <p:ph idx="1"/>
          </p:nvPr>
        </p:nvSpPr>
        <p:spPr>
          <a:xfrm>
            <a:off x="838200" y="1825625"/>
            <a:ext cx="10515600" cy="824269"/>
          </a:xfrm>
        </p:spPr>
        <p:txBody>
          <a:bodyPr>
            <a:noAutofit/>
          </a:bodyPr>
          <a:lstStyle/>
          <a:p>
            <a:r>
              <a:rPr lang="en-IN" sz="2000" dirty="0">
                <a:solidFill>
                  <a:schemeClr val="bg1"/>
                </a:solidFill>
              </a:rPr>
              <a:t>A resistor is a passive electronic component that provides resistance in an electric circuit. </a:t>
            </a:r>
          </a:p>
          <a:p>
            <a:r>
              <a:rPr lang="en-IN" sz="2000" dirty="0">
                <a:solidFill>
                  <a:schemeClr val="bg1"/>
                </a:solidFill>
              </a:rPr>
              <a:t>It is generally used to reduce current flow and divide voltages in circuits. </a:t>
            </a:r>
          </a:p>
        </p:txBody>
      </p:sp>
      <p:sp>
        <p:nvSpPr>
          <p:cNvPr id="3" name="Slide Number Placeholder 2">
            <a:extLst>
              <a:ext uri="{FF2B5EF4-FFF2-40B4-BE49-F238E27FC236}">
                <a16:creationId xmlns:a16="http://schemas.microsoft.com/office/drawing/2014/main" id="{BD575FD6-16B8-4DF4-AEED-2696345E6E68}"/>
              </a:ext>
            </a:extLst>
          </p:cNvPr>
          <p:cNvSpPr>
            <a:spLocks noGrp="1"/>
          </p:cNvSpPr>
          <p:nvPr>
            <p:ph type="sldNum" sz="quarter" idx="12"/>
          </p:nvPr>
        </p:nvSpPr>
        <p:spPr/>
        <p:txBody>
          <a:bodyPr/>
          <a:lstStyle/>
          <a:p>
            <a:fld id="{37C00095-E24A-46C2-B45F-C2195E76A566}" type="slidenum">
              <a:rPr lang="en-IN" smtClean="0">
                <a:solidFill>
                  <a:schemeClr val="bg1"/>
                </a:solidFill>
              </a:rPr>
              <a:t>3</a:t>
            </a:fld>
            <a:endParaRPr lang="en-IN">
              <a:solidFill>
                <a:schemeClr val="bg1"/>
              </a:solidFill>
            </a:endParaRPr>
          </a:p>
        </p:txBody>
      </p:sp>
      <p:pic>
        <p:nvPicPr>
          <p:cNvPr id="13" name="Picture 12">
            <a:extLst>
              <a:ext uri="{FF2B5EF4-FFF2-40B4-BE49-F238E27FC236}">
                <a16:creationId xmlns:a16="http://schemas.microsoft.com/office/drawing/2014/main" id="{971C1534-179D-4CBC-A439-2D15BBA77C67}"/>
              </a:ext>
            </a:extLst>
          </p:cNvPr>
          <p:cNvPicPr>
            <a:picLocks noChangeAspect="1"/>
          </p:cNvPicPr>
          <p:nvPr/>
        </p:nvPicPr>
        <p:blipFill>
          <a:blip r:embed="rId3"/>
          <a:stretch>
            <a:fillRect/>
          </a:stretch>
        </p:blipFill>
        <p:spPr>
          <a:xfrm>
            <a:off x="1220760" y="4450670"/>
            <a:ext cx="1034276" cy="380410"/>
          </a:xfrm>
          <a:prstGeom prst="rect">
            <a:avLst/>
          </a:prstGeom>
        </p:spPr>
      </p:pic>
      <p:pic>
        <p:nvPicPr>
          <p:cNvPr id="15" name="Picture 14">
            <a:extLst>
              <a:ext uri="{FF2B5EF4-FFF2-40B4-BE49-F238E27FC236}">
                <a16:creationId xmlns:a16="http://schemas.microsoft.com/office/drawing/2014/main" id="{057F0298-F9E9-4BCA-840F-2030314398D5}"/>
              </a:ext>
            </a:extLst>
          </p:cNvPr>
          <p:cNvPicPr>
            <a:picLocks noChangeAspect="1"/>
          </p:cNvPicPr>
          <p:nvPr/>
        </p:nvPicPr>
        <p:blipFill>
          <a:blip r:embed="rId4"/>
          <a:stretch>
            <a:fillRect/>
          </a:stretch>
        </p:blipFill>
        <p:spPr>
          <a:xfrm>
            <a:off x="1220760" y="4890709"/>
            <a:ext cx="1034276" cy="380410"/>
          </a:xfrm>
          <a:prstGeom prst="rect">
            <a:avLst/>
          </a:prstGeom>
        </p:spPr>
      </p:pic>
      <p:pic>
        <p:nvPicPr>
          <p:cNvPr id="2050" name="Picture 2">
            <a:extLst>
              <a:ext uri="{FF2B5EF4-FFF2-40B4-BE49-F238E27FC236}">
                <a16:creationId xmlns:a16="http://schemas.microsoft.com/office/drawing/2014/main" id="{31EACDEE-E946-4145-A7D4-4C72E56E57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241" b="6339"/>
          <a:stretch/>
        </p:blipFill>
        <p:spPr bwMode="auto">
          <a:xfrm>
            <a:off x="2311765" y="4450670"/>
            <a:ext cx="1409664" cy="820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tentiometer, Preset Potentiometers and Rheostats">
            <a:extLst>
              <a:ext uri="{FF2B5EF4-FFF2-40B4-BE49-F238E27FC236}">
                <a16:creationId xmlns:a16="http://schemas.microsoft.com/office/drawing/2014/main" id="{C0470943-E1EC-4F8E-A84C-64124190BA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3079" y="5560676"/>
            <a:ext cx="2021758" cy="10108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346E1E57-1752-405D-8696-E589E4A75DA1}"/>
              </a:ext>
            </a:extLst>
          </p:cNvPr>
          <p:cNvPicPr>
            <a:picLocks noChangeAspect="1"/>
          </p:cNvPicPr>
          <p:nvPr/>
        </p:nvPicPr>
        <p:blipFill>
          <a:blip r:embed="rId7"/>
          <a:stretch>
            <a:fillRect/>
          </a:stretch>
        </p:blipFill>
        <p:spPr>
          <a:xfrm>
            <a:off x="4163079" y="5161149"/>
            <a:ext cx="1034275" cy="345558"/>
          </a:xfrm>
          <a:prstGeom prst="rect">
            <a:avLst/>
          </a:prstGeom>
        </p:spPr>
      </p:pic>
      <p:pic>
        <p:nvPicPr>
          <p:cNvPr id="21" name="Picture 20">
            <a:extLst>
              <a:ext uri="{FF2B5EF4-FFF2-40B4-BE49-F238E27FC236}">
                <a16:creationId xmlns:a16="http://schemas.microsoft.com/office/drawing/2014/main" id="{8954FE43-05C2-4D61-948E-897326B80CD9}"/>
              </a:ext>
            </a:extLst>
          </p:cNvPr>
          <p:cNvPicPr>
            <a:picLocks noChangeAspect="1"/>
          </p:cNvPicPr>
          <p:nvPr/>
        </p:nvPicPr>
        <p:blipFill>
          <a:blip r:embed="rId8"/>
          <a:stretch>
            <a:fillRect/>
          </a:stretch>
        </p:blipFill>
        <p:spPr>
          <a:xfrm>
            <a:off x="5254083" y="5161148"/>
            <a:ext cx="930754" cy="340307"/>
          </a:xfrm>
          <a:prstGeom prst="rect">
            <a:avLst/>
          </a:prstGeom>
        </p:spPr>
      </p:pic>
      <p:pic>
        <p:nvPicPr>
          <p:cNvPr id="23" name="Picture 22">
            <a:extLst>
              <a:ext uri="{FF2B5EF4-FFF2-40B4-BE49-F238E27FC236}">
                <a16:creationId xmlns:a16="http://schemas.microsoft.com/office/drawing/2014/main" id="{C7693205-62FC-460A-9A9F-EEE9FD33BE72}"/>
              </a:ext>
            </a:extLst>
          </p:cNvPr>
          <p:cNvPicPr>
            <a:picLocks noChangeAspect="1"/>
          </p:cNvPicPr>
          <p:nvPr/>
        </p:nvPicPr>
        <p:blipFill>
          <a:blip r:embed="rId9"/>
          <a:stretch>
            <a:fillRect/>
          </a:stretch>
        </p:blipFill>
        <p:spPr>
          <a:xfrm>
            <a:off x="6475062" y="5166126"/>
            <a:ext cx="833384" cy="335330"/>
          </a:xfrm>
          <a:prstGeom prst="rect">
            <a:avLst/>
          </a:prstGeom>
        </p:spPr>
      </p:pic>
      <p:pic>
        <p:nvPicPr>
          <p:cNvPr id="25" name="Picture 24">
            <a:extLst>
              <a:ext uri="{FF2B5EF4-FFF2-40B4-BE49-F238E27FC236}">
                <a16:creationId xmlns:a16="http://schemas.microsoft.com/office/drawing/2014/main" id="{5FF03E3E-8A76-4D1D-864C-3F182665E8C7}"/>
              </a:ext>
            </a:extLst>
          </p:cNvPr>
          <p:cNvPicPr>
            <a:picLocks noChangeAspect="1"/>
          </p:cNvPicPr>
          <p:nvPr/>
        </p:nvPicPr>
        <p:blipFill>
          <a:blip r:embed="rId10"/>
          <a:stretch>
            <a:fillRect/>
          </a:stretch>
        </p:blipFill>
        <p:spPr>
          <a:xfrm>
            <a:off x="7365175" y="5166125"/>
            <a:ext cx="930754" cy="345559"/>
          </a:xfrm>
          <a:prstGeom prst="rect">
            <a:avLst/>
          </a:prstGeom>
        </p:spPr>
      </p:pic>
      <p:sp>
        <p:nvSpPr>
          <p:cNvPr id="26" name="Rectangle 25">
            <a:extLst>
              <a:ext uri="{FF2B5EF4-FFF2-40B4-BE49-F238E27FC236}">
                <a16:creationId xmlns:a16="http://schemas.microsoft.com/office/drawing/2014/main" id="{4B6DDF3D-084C-4E86-8BC8-99B86D76EF9F}"/>
              </a:ext>
            </a:extLst>
          </p:cNvPr>
          <p:cNvSpPr/>
          <p:nvPr/>
        </p:nvSpPr>
        <p:spPr>
          <a:xfrm>
            <a:off x="6475062" y="5560676"/>
            <a:ext cx="1817369" cy="1010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4" name="Picture 6" descr="Potentiometer - Simple English Wikipedia, the free encyclopedia">
            <a:extLst>
              <a:ext uri="{FF2B5EF4-FFF2-40B4-BE49-F238E27FC236}">
                <a16:creationId xmlns:a16="http://schemas.microsoft.com/office/drawing/2014/main" id="{BE4D0AC5-B893-4E07-90CF-D2505DC3251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0127" b="16252"/>
          <a:stretch/>
        </p:blipFill>
        <p:spPr bwMode="auto">
          <a:xfrm>
            <a:off x="6765526" y="5569809"/>
            <a:ext cx="1150405" cy="99261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F191B1CA-5362-41F8-AFEF-8309CFD96E8C}"/>
              </a:ext>
            </a:extLst>
          </p:cNvPr>
          <p:cNvSpPr/>
          <p:nvPr/>
        </p:nvSpPr>
        <p:spPr>
          <a:xfrm>
            <a:off x="8589652" y="5163372"/>
            <a:ext cx="883117" cy="545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EFEC7EF1-D72E-407C-A6CC-2B75F11B9907}"/>
              </a:ext>
            </a:extLst>
          </p:cNvPr>
          <p:cNvSpPr/>
          <p:nvPr/>
        </p:nvSpPr>
        <p:spPr>
          <a:xfrm>
            <a:off x="9523902" y="5163372"/>
            <a:ext cx="883117" cy="542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8" descr="LDR – Photoresistor for Beginners in Electronics">
            <a:extLst>
              <a:ext uri="{FF2B5EF4-FFF2-40B4-BE49-F238E27FC236}">
                <a16:creationId xmlns:a16="http://schemas.microsoft.com/office/drawing/2014/main" id="{B6C4B429-CA53-49E2-A821-EE2136D385F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4938"/>
          <a:stretch/>
        </p:blipFill>
        <p:spPr bwMode="auto">
          <a:xfrm>
            <a:off x="8676009" y="5178928"/>
            <a:ext cx="715890" cy="4801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LDR – Photoresistor for Beginners in Electronics">
            <a:extLst>
              <a:ext uri="{FF2B5EF4-FFF2-40B4-BE49-F238E27FC236}">
                <a16:creationId xmlns:a16="http://schemas.microsoft.com/office/drawing/2014/main" id="{97328D85-980B-46D9-8B3F-B077E98D8D4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3085"/>
          <a:stretch/>
        </p:blipFill>
        <p:spPr bwMode="auto">
          <a:xfrm>
            <a:off x="9559126" y="5178928"/>
            <a:ext cx="745337" cy="480138"/>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1EC4B627-97B0-4A56-991A-400A08390A02}"/>
              </a:ext>
            </a:extLst>
          </p:cNvPr>
          <p:cNvCxnSpPr>
            <a:cxnSpLocks/>
          </p:cNvCxnSpPr>
          <p:nvPr/>
        </p:nvCxnSpPr>
        <p:spPr>
          <a:xfrm>
            <a:off x="5413414" y="3425303"/>
            <a:ext cx="0" cy="1414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F508087-C3C4-457D-814C-734125DBB6C1}"/>
              </a:ext>
            </a:extLst>
          </p:cNvPr>
          <p:cNvCxnSpPr>
            <a:cxnSpLocks/>
          </p:cNvCxnSpPr>
          <p:nvPr/>
        </p:nvCxnSpPr>
        <p:spPr>
          <a:xfrm>
            <a:off x="2471095" y="3425303"/>
            <a:ext cx="0" cy="1414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CB019-341A-4BDB-BDF8-CAFD723E4C9E}"/>
              </a:ext>
            </a:extLst>
          </p:cNvPr>
          <p:cNvCxnSpPr>
            <a:cxnSpLocks/>
          </p:cNvCxnSpPr>
          <p:nvPr/>
        </p:nvCxnSpPr>
        <p:spPr>
          <a:xfrm>
            <a:off x="2455603" y="3425303"/>
            <a:ext cx="297139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C8478B4-C219-4A4D-BBE0-53650462399E}"/>
              </a:ext>
            </a:extLst>
          </p:cNvPr>
          <p:cNvCxnSpPr>
            <a:cxnSpLocks/>
          </p:cNvCxnSpPr>
          <p:nvPr/>
        </p:nvCxnSpPr>
        <p:spPr>
          <a:xfrm>
            <a:off x="3942253" y="3283637"/>
            <a:ext cx="0" cy="1414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2C36881-7260-4724-B1F3-186E2A3623B5}"/>
              </a:ext>
            </a:extLst>
          </p:cNvPr>
          <p:cNvCxnSpPr>
            <a:cxnSpLocks/>
          </p:cNvCxnSpPr>
          <p:nvPr/>
        </p:nvCxnSpPr>
        <p:spPr>
          <a:xfrm flipV="1">
            <a:off x="5413414" y="4391041"/>
            <a:ext cx="0" cy="1113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D07BD74-AF1A-4745-9F45-C04143A13454}"/>
              </a:ext>
            </a:extLst>
          </p:cNvPr>
          <p:cNvCxnSpPr>
            <a:cxnSpLocks/>
          </p:cNvCxnSpPr>
          <p:nvPr/>
        </p:nvCxnSpPr>
        <p:spPr>
          <a:xfrm flipH="1">
            <a:off x="5173958" y="4504279"/>
            <a:ext cx="4092" cy="155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EA52E09-B2CD-4A78-A5AF-41699192D3C4}"/>
              </a:ext>
            </a:extLst>
          </p:cNvPr>
          <p:cNvCxnSpPr>
            <a:cxnSpLocks/>
          </p:cNvCxnSpPr>
          <p:nvPr/>
        </p:nvCxnSpPr>
        <p:spPr>
          <a:xfrm>
            <a:off x="5163838" y="4504279"/>
            <a:ext cx="502793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7D782F2-157A-4783-9238-0390E5D883D0}"/>
              </a:ext>
            </a:extLst>
          </p:cNvPr>
          <p:cNvCxnSpPr>
            <a:cxnSpLocks/>
          </p:cNvCxnSpPr>
          <p:nvPr/>
        </p:nvCxnSpPr>
        <p:spPr>
          <a:xfrm flipH="1">
            <a:off x="7383746" y="4504279"/>
            <a:ext cx="4092" cy="155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CEF0E8-9A2B-46BD-8304-A6E94DA38BA4}"/>
              </a:ext>
            </a:extLst>
          </p:cNvPr>
          <p:cNvCxnSpPr>
            <a:cxnSpLocks/>
          </p:cNvCxnSpPr>
          <p:nvPr/>
        </p:nvCxnSpPr>
        <p:spPr>
          <a:xfrm flipH="1">
            <a:off x="9494838" y="4502375"/>
            <a:ext cx="4092" cy="155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5AFB2345-C8B6-45E3-BB29-65E18D924A44}"/>
              </a:ext>
            </a:extLst>
          </p:cNvPr>
          <p:cNvSpPr/>
          <p:nvPr/>
        </p:nvSpPr>
        <p:spPr>
          <a:xfrm>
            <a:off x="3066191" y="2829258"/>
            <a:ext cx="1752124" cy="454379"/>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Resistors</a:t>
            </a:r>
          </a:p>
        </p:txBody>
      </p:sp>
      <p:sp>
        <p:nvSpPr>
          <p:cNvPr id="71" name="Rectangle 70">
            <a:extLst>
              <a:ext uri="{FF2B5EF4-FFF2-40B4-BE49-F238E27FC236}">
                <a16:creationId xmlns:a16="http://schemas.microsoft.com/office/drawing/2014/main" id="{7480303F-9A7A-4325-8E79-7B389DF168BB}"/>
              </a:ext>
            </a:extLst>
          </p:cNvPr>
          <p:cNvSpPr/>
          <p:nvPr/>
        </p:nvSpPr>
        <p:spPr>
          <a:xfrm>
            <a:off x="1220760" y="3566772"/>
            <a:ext cx="2500669" cy="824269"/>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Fixed Resistors</a:t>
            </a:r>
          </a:p>
          <a:p>
            <a:pPr algn="ctr"/>
            <a:r>
              <a:rPr lang="en-IN" sz="1400" dirty="0"/>
              <a:t>Have fixed resistance</a:t>
            </a:r>
          </a:p>
        </p:txBody>
      </p:sp>
      <p:sp>
        <p:nvSpPr>
          <p:cNvPr id="72" name="Rectangle 71">
            <a:extLst>
              <a:ext uri="{FF2B5EF4-FFF2-40B4-BE49-F238E27FC236}">
                <a16:creationId xmlns:a16="http://schemas.microsoft.com/office/drawing/2014/main" id="{2FEDC39F-0BCD-4D61-8593-19866F4A3DE1}"/>
              </a:ext>
            </a:extLst>
          </p:cNvPr>
          <p:cNvSpPr/>
          <p:nvPr/>
        </p:nvSpPr>
        <p:spPr>
          <a:xfrm>
            <a:off x="4163079" y="3566772"/>
            <a:ext cx="2500670" cy="824269"/>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Variable Resistors</a:t>
            </a:r>
          </a:p>
          <a:p>
            <a:pPr algn="ctr"/>
            <a:r>
              <a:rPr lang="en-IN" sz="1400" dirty="0"/>
              <a:t>Resistance can be varied</a:t>
            </a:r>
          </a:p>
        </p:txBody>
      </p:sp>
      <p:sp>
        <p:nvSpPr>
          <p:cNvPr id="73" name="Rectangle 72">
            <a:extLst>
              <a:ext uri="{FF2B5EF4-FFF2-40B4-BE49-F238E27FC236}">
                <a16:creationId xmlns:a16="http://schemas.microsoft.com/office/drawing/2014/main" id="{1B8D87CD-1C18-43BE-B45F-7BC7492641AE}"/>
              </a:ext>
            </a:extLst>
          </p:cNvPr>
          <p:cNvSpPr/>
          <p:nvPr/>
        </p:nvSpPr>
        <p:spPr>
          <a:xfrm>
            <a:off x="4163079" y="4659512"/>
            <a:ext cx="2021758" cy="442415"/>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Rheostat</a:t>
            </a:r>
          </a:p>
        </p:txBody>
      </p:sp>
      <p:sp>
        <p:nvSpPr>
          <p:cNvPr id="74" name="Rectangle 73">
            <a:extLst>
              <a:ext uri="{FF2B5EF4-FFF2-40B4-BE49-F238E27FC236}">
                <a16:creationId xmlns:a16="http://schemas.microsoft.com/office/drawing/2014/main" id="{413CD7BC-8C89-4987-9026-5B9A026ACE86}"/>
              </a:ext>
            </a:extLst>
          </p:cNvPr>
          <p:cNvSpPr/>
          <p:nvPr/>
        </p:nvSpPr>
        <p:spPr>
          <a:xfrm>
            <a:off x="6478560" y="4659512"/>
            <a:ext cx="1817369" cy="442415"/>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Potentiometer</a:t>
            </a:r>
          </a:p>
        </p:txBody>
      </p:sp>
      <p:sp>
        <p:nvSpPr>
          <p:cNvPr id="75" name="Rectangle 74">
            <a:extLst>
              <a:ext uri="{FF2B5EF4-FFF2-40B4-BE49-F238E27FC236}">
                <a16:creationId xmlns:a16="http://schemas.microsoft.com/office/drawing/2014/main" id="{3904D2AF-9F06-4721-B0BA-695651161B41}"/>
              </a:ext>
            </a:extLst>
          </p:cNvPr>
          <p:cNvSpPr/>
          <p:nvPr/>
        </p:nvSpPr>
        <p:spPr>
          <a:xfrm>
            <a:off x="8589652" y="4659512"/>
            <a:ext cx="1817369" cy="442415"/>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Photoresistor</a:t>
            </a:r>
          </a:p>
        </p:txBody>
      </p:sp>
      <p:cxnSp>
        <p:nvCxnSpPr>
          <p:cNvPr id="77" name="Straight Connector 76">
            <a:extLst>
              <a:ext uri="{FF2B5EF4-FFF2-40B4-BE49-F238E27FC236}">
                <a16:creationId xmlns:a16="http://schemas.microsoft.com/office/drawing/2014/main" id="{AE0647CE-0ACA-4DFD-9D63-6B85F1C33541}"/>
              </a:ext>
            </a:extLst>
          </p:cNvPr>
          <p:cNvCxnSpPr>
            <a:cxnSpLocks/>
          </p:cNvCxnSpPr>
          <p:nvPr/>
        </p:nvCxnSpPr>
        <p:spPr>
          <a:xfrm>
            <a:off x="9943224" y="4504280"/>
            <a:ext cx="125374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B312103-19F2-4B7C-9A59-4B25ED55E5BB}"/>
              </a:ext>
            </a:extLst>
          </p:cNvPr>
          <p:cNvSpPr/>
          <p:nvPr/>
        </p:nvSpPr>
        <p:spPr>
          <a:xfrm>
            <a:off x="8589650" y="5765068"/>
            <a:ext cx="1817369" cy="797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12" descr="SunRobotics LDR Photoresistor Light Sensitive Resistor Light Dependent  Resistor 10mm 5 pcs : Amazon.in: Industrial &amp;amp; Scientific">
            <a:extLst>
              <a:ext uri="{FF2B5EF4-FFF2-40B4-BE49-F238E27FC236}">
                <a16:creationId xmlns:a16="http://schemas.microsoft.com/office/drawing/2014/main" id="{D2C8C3E8-684A-473F-A68E-5BA55A227B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15784" y="5765068"/>
            <a:ext cx="1388587" cy="79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12C27A-3645-46CB-821D-5409BC4146DE}"/>
              </a:ext>
            </a:extLst>
          </p:cNvPr>
          <p:cNvSpPr>
            <a:spLocks noGrp="1"/>
          </p:cNvSpPr>
          <p:nvPr>
            <p:ph type="title"/>
          </p:nvPr>
        </p:nvSpPr>
        <p:spPr/>
        <p:txBody>
          <a:bodyPr/>
          <a:lstStyle/>
          <a:p>
            <a:r>
              <a:rPr lang="en-IN" dirty="0">
                <a:solidFill>
                  <a:schemeClr val="bg1"/>
                </a:solidFill>
              </a:rPr>
              <a:t>Potentiometer</a:t>
            </a:r>
          </a:p>
        </p:txBody>
      </p:sp>
      <p:sp>
        <p:nvSpPr>
          <p:cNvPr id="2" name="Slide Number Placeholder 1">
            <a:extLst>
              <a:ext uri="{FF2B5EF4-FFF2-40B4-BE49-F238E27FC236}">
                <a16:creationId xmlns:a16="http://schemas.microsoft.com/office/drawing/2014/main" id="{00900764-40A8-4B8D-9149-F38E3AE193AF}"/>
              </a:ext>
            </a:extLst>
          </p:cNvPr>
          <p:cNvSpPr>
            <a:spLocks noGrp="1"/>
          </p:cNvSpPr>
          <p:nvPr>
            <p:ph type="sldNum" sz="quarter" idx="12"/>
          </p:nvPr>
        </p:nvSpPr>
        <p:spPr/>
        <p:txBody>
          <a:bodyPr/>
          <a:lstStyle/>
          <a:p>
            <a:fld id="{37C00095-E24A-46C2-B45F-C2195E76A566}" type="slidenum">
              <a:rPr lang="en-IN" smtClean="0">
                <a:solidFill>
                  <a:schemeClr val="bg1"/>
                </a:solidFill>
              </a:rPr>
              <a:t>4</a:t>
            </a:fld>
            <a:endParaRPr lang="en-IN">
              <a:solidFill>
                <a:schemeClr val="bg1"/>
              </a:solidFill>
            </a:endParaRPr>
          </a:p>
        </p:txBody>
      </p:sp>
      <p:pic>
        <p:nvPicPr>
          <p:cNvPr id="1026" name="Picture 2" descr="Potentiometer - Wikipedia">
            <a:extLst>
              <a:ext uri="{FF2B5EF4-FFF2-40B4-BE49-F238E27FC236}">
                <a16:creationId xmlns:a16="http://schemas.microsoft.com/office/drawing/2014/main" id="{5ACB3CD1-CD12-4CD5-A7A5-1970A53EB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280" y="1868493"/>
            <a:ext cx="1671320" cy="1906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135373-5C2B-4DB9-B8DB-603C7210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5848" y="1868492"/>
            <a:ext cx="2783840" cy="1906095"/>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5">
            <a:extLst>
              <a:ext uri="{FF2B5EF4-FFF2-40B4-BE49-F238E27FC236}">
                <a16:creationId xmlns:a16="http://schemas.microsoft.com/office/drawing/2014/main" id="{AFA82BCD-E9BF-4D97-9D9D-865D014FA24B}"/>
              </a:ext>
            </a:extLst>
          </p:cNvPr>
          <p:cNvSpPr>
            <a:spLocks noGrp="1"/>
          </p:cNvSpPr>
          <p:nvPr>
            <p:ph idx="1"/>
          </p:nvPr>
        </p:nvSpPr>
        <p:spPr>
          <a:xfrm>
            <a:off x="838199" y="1825625"/>
            <a:ext cx="5955781" cy="2083901"/>
          </a:xfrm>
        </p:spPr>
        <p:txBody>
          <a:bodyPr>
            <a:noAutofit/>
          </a:bodyPr>
          <a:lstStyle/>
          <a:p>
            <a:pPr algn="just"/>
            <a:r>
              <a:rPr lang="en-IN" sz="2000" dirty="0">
                <a:solidFill>
                  <a:schemeClr val="bg1"/>
                </a:solidFill>
              </a:rPr>
              <a:t>A potentiometer is a three-terminal resistor with a sliding or rotating component that forms an adjustable voltage divider. </a:t>
            </a:r>
          </a:p>
          <a:p>
            <a:pPr algn="just"/>
            <a:r>
              <a:rPr lang="en-IN" sz="2000" dirty="0">
                <a:solidFill>
                  <a:schemeClr val="bg1"/>
                </a:solidFill>
              </a:rPr>
              <a:t>A potentiometer can be used as a rheostat if only two terminals are connected – either one of the end terminals (A or C) and the wiper terminal (B). </a:t>
            </a:r>
          </a:p>
        </p:txBody>
      </p:sp>
      <p:pic>
        <p:nvPicPr>
          <p:cNvPr id="35" name="Picture 34">
            <a:extLst>
              <a:ext uri="{FF2B5EF4-FFF2-40B4-BE49-F238E27FC236}">
                <a16:creationId xmlns:a16="http://schemas.microsoft.com/office/drawing/2014/main" id="{FDFE6A76-DBE0-459F-9EAD-B51FE4265F2E}"/>
              </a:ext>
            </a:extLst>
          </p:cNvPr>
          <p:cNvPicPr>
            <a:picLocks noChangeAspect="1"/>
          </p:cNvPicPr>
          <p:nvPr/>
        </p:nvPicPr>
        <p:blipFill rotWithShape="1">
          <a:blip r:embed="rId5"/>
          <a:srcRect r="55142"/>
          <a:stretch/>
        </p:blipFill>
        <p:spPr>
          <a:xfrm>
            <a:off x="838199" y="3882856"/>
            <a:ext cx="3575181" cy="2228254"/>
          </a:xfrm>
          <a:prstGeom prst="rect">
            <a:avLst/>
          </a:prstGeom>
        </p:spPr>
      </p:pic>
      <p:pic>
        <p:nvPicPr>
          <p:cNvPr id="38" name="Picture 37">
            <a:extLst>
              <a:ext uri="{FF2B5EF4-FFF2-40B4-BE49-F238E27FC236}">
                <a16:creationId xmlns:a16="http://schemas.microsoft.com/office/drawing/2014/main" id="{A7F7A039-3AF8-4F0E-9163-913F5933E9FC}"/>
              </a:ext>
            </a:extLst>
          </p:cNvPr>
          <p:cNvPicPr>
            <a:picLocks noChangeAspect="1"/>
          </p:cNvPicPr>
          <p:nvPr/>
        </p:nvPicPr>
        <p:blipFill rotWithShape="1">
          <a:blip r:embed="rId5"/>
          <a:srcRect l="47655" r="860"/>
          <a:stretch/>
        </p:blipFill>
        <p:spPr>
          <a:xfrm>
            <a:off x="4507230" y="3882856"/>
            <a:ext cx="4103370" cy="2228254"/>
          </a:xfrm>
          <a:prstGeom prst="rect">
            <a:avLst/>
          </a:prstGeom>
        </p:spPr>
      </p:pic>
      <p:pic>
        <p:nvPicPr>
          <p:cNvPr id="39" name="Picture 38">
            <a:extLst>
              <a:ext uri="{FF2B5EF4-FFF2-40B4-BE49-F238E27FC236}">
                <a16:creationId xmlns:a16="http://schemas.microsoft.com/office/drawing/2014/main" id="{DDCAC310-771E-44EA-A668-094A92A66FE2}"/>
              </a:ext>
            </a:extLst>
          </p:cNvPr>
          <p:cNvPicPr>
            <a:picLocks noChangeAspect="1"/>
          </p:cNvPicPr>
          <p:nvPr/>
        </p:nvPicPr>
        <p:blipFill>
          <a:blip r:embed="rId6"/>
          <a:stretch>
            <a:fillRect/>
          </a:stretch>
        </p:blipFill>
        <p:spPr>
          <a:xfrm>
            <a:off x="4905630" y="720220"/>
            <a:ext cx="1247673" cy="502028"/>
          </a:xfrm>
          <a:prstGeom prst="rect">
            <a:avLst/>
          </a:prstGeom>
        </p:spPr>
      </p:pic>
      <p:pic>
        <p:nvPicPr>
          <p:cNvPr id="40" name="Picture 39">
            <a:extLst>
              <a:ext uri="{FF2B5EF4-FFF2-40B4-BE49-F238E27FC236}">
                <a16:creationId xmlns:a16="http://schemas.microsoft.com/office/drawing/2014/main" id="{EE456409-3A98-42DE-B4CC-F9271111692D}"/>
              </a:ext>
            </a:extLst>
          </p:cNvPr>
          <p:cNvPicPr>
            <a:picLocks noChangeAspect="1"/>
          </p:cNvPicPr>
          <p:nvPr/>
        </p:nvPicPr>
        <p:blipFill>
          <a:blip r:embed="rId7"/>
          <a:stretch>
            <a:fillRect/>
          </a:stretch>
        </p:blipFill>
        <p:spPr>
          <a:xfrm>
            <a:off x="6213128" y="720220"/>
            <a:ext cx="1352199" cy="502028"/>
          </a:xfrm>
          <a:prstGeom prst="rect">
            <a:avLst/>
          </a:prstGeom>
        </p:spPr>
      </p:pic>
      <p:sp>
        <p:nvSpPr>
          <p:cNvPr id="37" name="Rectangle 36">
            <a:extLst>
              <a:ext uri="{FF2B5EF4-FFF2-40B4-BE49-F238E27FC236}">
                <a16:creationId xmlns:a16="http://schemas.microsoft.com/office/drawing/2014/main" id="{B20585D8-C418-4ED0-BC51-3BCD4C8E5E5B}"/>
              </a:ext>
            </a:extLst>
          </p:cNvPr>
          <p:cNvSpPr/>
          <p:nvPr/>
        </p:nvSpPr>
        <p:spPr>
          <a:xfrm>
            <a:off x="8705848" y="3882855"/>
            <a:ext cx="2783840" cy="2228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2" name="Picture 8" descr="voltage divider network">
            <a:extLst>
              <a:ext uri="{FF2B5EF4-FFF2-40B4-BE49-F238E27FC236}">
                <a16:creationId xmlns:a16="http://schemas.microsoft.com/office/drawing/2014/main" id="{6F2B2C89-C3CC-4D1C-926D-7C4F5FBA03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9039" y="4019827"/>
            <a:ext cx="2497457" cy="192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1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50101EB-0E89-4AFF-82CE-85E546D650B4}"/>
              </a:ext>
            </a:extLst>
          </p:cNvPr>
          <p:cNvSpPr/>
          <p:nvPr/>
        </p:nvSpPr>
        <p:spPr>
          <a:xfrm>
            <a:off x="4048589" y="4656137"/>
            <a:ext cx="1477787" cy="942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C3ABB87B-C4D6-485B-81FE-4F4E142C8991}"/>
              </a:ext>
            </a:extLst>
          </p:cNvPr>
          <p:cNvSpPr/>
          <p:nvPr/>
        </p:nvSpPr>
        <p:spPr>
          <a:xfrm>
            <a:off x="6864963" y="4656137"/>
            <a:ext cx="1477787" cy="942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0DCA6D5-99AE-45F7-B4ED-293EEA93104B}"/>
              </a:ext>
            </a:extLst>
          </p:cNvPr>
          <p:cNvSpPr/>
          <p:nvPr/>
        </p:nvSpPr>
        <p:spPr>
          <a:xfrm>
            <a:off x="953944" y="4657716"/>
            <a:ext cx="1477787" cy="942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2EEF4A2F-C99A-4DF2-B222-D26FB5786E8E}"/>
              </a:ext>
            </a:extLst>
          </p:cNvPr>
          <p:cNvSpPr>
            <a:spLocks noGrp="1"/>
          </p:cNvSpPr>
          <p:nvPr>
            <p:ph type="title"/>
          </p:nvPr>
        </p:nvSpPr>
        <p:spPr/>
        <p:txBody>
          <a:bodyPr/>
          <a:lstStyle/>
          <a:p>
            <a:r>
              <a:rPr lang="en-IN" dirty="0">
                <a:solidFill>
                  <a:schemeClr val="bg1"/>
                </a:solidFill>
              </a:rPr>
              <a:t>Capacitor</a:t>
            </a:r>
          </a:p>
        </p:txBody>
      </p:sp>
      <p:sp>
        <p:nvSpPr>
          <p:cNvPr id="4" name="Content Placeholder 3">
            <a:extLst>
              <a:ext uri="{FF2B5EF4-FFF2-40B4-BE49-F238E27FC236}">
                <a16:creationId xmlns:a16="http://schemas.microsoft.com/office/drawing/2014/main" id="{8DD3DA2F-DDA3-406B-8D91-E777D6A2FD72}"/>
              </a:ext>
            </a:extLst>
          </p:cNvPr>
          <p:cNvSpPr>
            <a:spLocks noGrp="1"/>
          </p:cNvSpPr>
          <p:nvPr>
            <p:ph idx="1"/>
          </p:nvPr>
        </p:nvSpPr>
        <p:spPr>
          <a:xfrm>
            <a:off x="838200" y="1825625"/>
            <a:ext cx="6334760" cy="2639949"/>
          </a:xfrm>
        </p:spPr>
        <p:txBody>
          <a:bodyPr>
            <a:noAutofit/>
          </a:bodyPr>
          <a:lstStyle/>
          <a:p>
            <a:pPr algn="just"/>
            <a:r>
              <a:rPr lang="en-IN" sz="2000" dirty="0">
                <a:solidFill>
                  <a:schemeClr val="bg1"/>
                </a:solidFill>
              </a:rPr>
              <a:t>Capacitor is a passive two-terminal electronic component that stores electrical energy in an electric field. </a:t>
            </a:r>
          </a:p>
          <a:p>
            <a:pPr algn="just"/>
            <a:r>
              <a:rPr lang="en-IN" sz="2000" dirty="0">
                <a:solidFill>
                  <a:schemeClr val="bg1"/>
                </a:solidFill>
              </a:rPr>
              <a:t>It consists of one or more pairs of conductors separated by insulating materials. </a:t>
            </a:r>
          </a:p>
          <a:p>
            <a:pPr algn="just"/>
            <a:r>
              <a:rPr lang="en-IN" sz="2000" dirty="0">
                <a:solidFill>
                  <a:schemeClr val="bg1"/>
                </a:solidFill>
              </a:rPr>
              <a:t>It is generally used for storing or releasing large amounts of energy in a short span of time, smoothening signals as in rectifiers, etc. </a:t>
            </a:r>
          </a:p>
        </p:txBody>
      </p:sp>
      <p:sp>
        <p:nvSpPr>
          <p:cNvPr id="2" name="Slide Number Placeholder 1">
            <a:extLst>
              <a:ext uri="{FF2B5EF4-FFF2-40B4-BE49-F238E27FC236}">
                <a16:creationId xmlns:a16="http://schemas.microsoft.com/office/drawing/2014/main" id="{BD04ED7F-C9CF-4C24-ADA9-F4C81ACE3F0E}"/>
              </a:ext>
            </a:extLst>
          </p:cNvPr>
          <p:cNvSpPr>
            <a:spLocks noGrp="1"/>
          </p:cNvSpPr>
          <p:nvPr>
            <p:ph type="sldNum" sz="quarter" idx="12"/>
          </p:nvPr>
        </p:nvSpPr>
        <p:spPr/>
        <p:txBody>
          <a:bodyPr/>
          <a:lstStyle/>
          <a:p>
            <a:fld id="{37C00095-E24A-46C2-B45F-C2195E76A566}" type="slidenum">
              <a:rPr lang="en-IN" smtClean="0">
                <a:solidFill>
                  <a:schemeClr val="bg1"/>
                </a:solidFill>
              </a:rPr>
              <a:t>5</a:t>
            </a:fld>
            <a:endParaRPr lang="en-IN">
              <a:solidFill>
                <a:schemeClr val="bg1"/>
              </a:solidFill>
            </a:endParaRPr>
          </a:p>
        </p:txBody>
      </p:sp>
      <p:pic>
        <p:nvPicPr>
          <p:cNvPr id="6" name="Picture 2">
            <a:extLst>
              <a:ext uri="{FF2B5EF4-FFF2-40B4-BE49-F238E27FC236}">
                <a16:creationId xmlns:a16="http://schemas.microsoft.com/office/drawing/2014/main" id="{C53EE8A6-BD69-4AF3-A84F-AE576E608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825625"/>
            <a:ext cx="3962400" cy="26399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94ED14-BAF1-419B-BACB-5C54EF298F8A}"/>
              </a:ext>
            </a:extLst>
          </p:cNvPr>
          <p:cNvPicPr>
            <a:picLocks noChangeAspect="1"/>
          </p:cNvPicPr>
          <p:nvPr/>
        </p:nvPicPr>
        <p:blipFill>
          <a:blip r:embed="rId3"/>
          <a:stretch>
            <a:fillRect/>
          </a:stretch>
        </p:blipFill>
        <p:spPr>
          <a:xfrm>
            <a:off x="1084994" y="4797504"/>
            <a:ext cx="1215689" cy="744609"/>
          </a:xfrm>
          <a:prstGeom prst="rect">
            <a:avLst/>
          </a:prstGeom>
        </p:spPr>
      </p:pic>
      <p:pic>
        <p:nvPicPr>
          <p:cNvPr id="9" name="Picture 8">
            <a:extLst>
              <a:ext uri="{FF2B5EF4-FFF2-40B4-BE49-F238E27FC236}">
                <a16:creationId xmlns:a16="http://schemas.microsoft.com/office/drawing/2014/main" id="{410934D7-AABC-493D-B06F-72F4EFE6B91E}"/>
              </a:ext>
            </a:extLst>
          </p:cNvPr>
          <p:cNvPicPr>
            <a:picLocks noChangeAspect="1"/>
          </p:cNvPicPr>
          <p:nvPr/>
        </p:nvPicPr>
        <p:blipFill>
          <a:blip r:embed="rId4"/>
          <a:stretch>
            <a:fillRect/>
          </a:stretch>
        </p:blipFill>
        <p:spPr>
          <a:xfrm>
            <a:off x="4226647" y="4712224"/>
            <a:ext cx="1106518" cy="829889"/>
          </a:xfrm>
          <a:prstGeom prst="rect">
            <a:avLst/>
          </a:prstGeom>
        </p:spPr>
      </p:pic>
      <p:pic>
        <p:nvPicPr>
          <p:cNvPr id="11" name="Picture 10">
            <a:extLst>
              <a:ext uri="{FF2B5EF4-FFF2-40B4-BE49-F238E27FC236}">
                <a16:creationId xmlns:a16="http://schemas.microsoft.com/office/drawing/2014/main" id="{383ED376-CBC9-446B-9E1A-01F7D002850A}"/>
              </a:ext>
            </a:extLst>
          </p:cNvPr>
          <p:cNvPicPr>
            <a:picLocks noChangeAspect="1"/>
          </p:cNvPicPr>
          <p:nvPr/>
        </p:nvPicPr>
        <p:blipFill rotWithShape="1">
          <a:blip r:embed="rId5"/>
          <a:srcRect b="2973"/>
          <a:stretch/>
        </p:blipFill>
        <p:spPr>
          <a:xfrm>
            <a:off x="6980858" y="4783696"/>
            <a:ext cx="1170688" cy="791811"/>
          </a:xfrm>
          <a:prstGeom prst="rect">
            <a:avLst/>
          </a:prstGeom>
        </p:spPr>
      </p:pic>
      <p:sp>
        <p:nvSpPr>
          <p:cNvPr id="12" name="TextBox 11">
            <a:extLst>
              <a:ext uri="{FF2B5EF4-FFF2-40B4-BE49-F238E27FC236}">
                <a16:creationId xmlns:a16="http://schemas.microsoft.com/office/drawing/2014/main" id="{EED29C07-AAFD-463F-9ACE-36738C1A7AE9}"/>
              </a:ext>
            </a:extLst>
          </p:cNvPr>
          <p:cNvSpPr txBox="1"/>
          <p:nvPr/>
        </p:nvSpPr>
        <p:spPr>
          <a:xfrm>
            <a:off x="1682390" y="5665619"/>
            <a:ext cx="1438214" cy="523220"/>
          </a:xfrm>
          <a:prstGeom prst="rect">
            <a:avLst/>
          </a:prstGeom>
          <a:noFill/>
        </p:spPr>
        <p:txBody>
          <a:bodyPr wrap="none" rtlCol="0">
            <a:spAutoFit/>
          </a:bodyPr>
          <a:lstStyle/>
          <a:p>
            <a:pPr algn="ctr"/>
            <a:r>
              <a:rPr lang="en-IN" sz="1400" dirty="0">
                <a:solidFill>
                  <a:schemeClr val="bg1"/>
                </a:solidFill>
              </a:rPr>
              <a:t>Fixed Capacitor</a:t>
            </a:r>
          </a:p>
          <a:p>
            <a:pPr algn="ctr"/>
            <a:r>
              <a:rPr lang="en-IN" sz="1400" dirty="0">
                <a:solidFill>
                  <a:schemeClr val="bg1"/>
                </a:solidFill>
              </a:rPr>
              <a:t>(Non-polarized)</a:t>
            </a:r>
          </a:p>
        </p:txBody>
      </p:sp>
      <p:sp>
        <p:nvSpPr>
          <p:cNvPr id="17" name="TextBox 16">
            <a:extLst>
              <a:ext uri="{FF2B5EF4-FFF2-40B4-BE49-F238E27FC236}">
                <a16:creationId xmlns:a16="http://schemas.microsoft.com/office/drawing/2014/main" id="{896530E9-AAD4-4F39-9F4B-A228E78526DA}"/>
              </a:ext>
            </a:extLst>
          </p:cNvPr>
          <p:cNvSpPr txBox="1"/>
          <p:nvPr/>
        </p:nvSpPr>
        <p:spPr>
          <a:xfrm>
            <a:off x="4370934" y="5665619"/>
            <a:ext cx="1747594" cy="307777"/>
          </a:xfrm>
          <a:prstGeom prst="rect">
            <a:avLst/>
          </a:prstGeom>
          <a:noFill/>
        </p:spPr>
        <p:txBody>
          <a:bodyPr wrap="none" rtlCol="0">
            <a:spAutoFit/>
          </a:bodyPr>
          <a:lstStyle/>
          <a:p>
            <a:pPr algn="ctr"/>
            <a:r>
              <a:rPr lang="en-IN" sz="1400" dirty="0">
                <a:solidFill>
                  <a:schemeClr val="bg1"/>
                </a:solidFill>
              </a:rPr>
              <a:t>Polarized Capacitor</a:t>
            </a:r>
          </a:p>
        </p:txBody>
      </p:sp>
      <p:sp>
        <p:nvSpPr>
          <p:cNvPr id="18" name="TextBox 17">
            <a:extLst>
              <a:ext uri="{FF2B5EF4-FFF2-40B4-BE49-F238E27FC236}">
                <a16:creationId xmlns:a16="http://schemas.microsoft.com/office/drawing/2014/main" id="{3921EF88-B38B-4EC5-99A5-F609ECD5175E}"/>
              </a:ext>
            </a:extLst>
          </p:cNvPr>
          <p:cNvSpPr txBox="1"/>
          <p:nvPr/>
        </p:nvSpPr>
        <p:spPr>
          <a:xfrm>
            <a:off x="7223571" y="5665619"/>
            <a:ext cx="1644489" cy="307777"/>
          </a:xfrm>
          <a:prstGeom prst="rect">
            <a:avLst/>
          </a:prstGeom>
          <a:noFill/>
        </p:spPr>
        <p:txBody>
          <a:bodyPr wrap="none" rtlCol="0">
            <a:spAutoFit/>
          </a:bodyPr>
          <a:lstStyle/>
          <a:p>
            <a:r>
              <a:rPr lang="en-IN" sz="1400" dirty="0">
                <a:solidFill>
                  <a:schemeClr val="bg1"/>
                </a:solidFill>
              </a:rPr>
              <a:t>Variable Capacitor</a:t>
            </a:r>
          </a:p>
        </p:txBody>
      </p:sp>
      <p:pic>
        <p:nvPicPr>
          <p:cNvPr id="2056" name="Picture 8" descr="3pf - 18pf Variable Capacitor - Trimmer buy online at Low Price in India -  ElectronicsComp.com">
            <a:extLst>
              <a:ext uri="{FF2B5EF4-FFF2-40B4-BE49-F238E27FC236}">
                <a16:creationId xmlns:a16="http://schemas.microsoft.com/office/drawing/2014/main" id="{F1CA6950-69A1-4BCF-A90B-60AB1BC0B8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4950" y="4656137"/>
            <a:ext cx="942061" cy="9420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16V 470Uf Electrolytic Capacitor |Electropeak | ElectroPeak">
            <a:extLst>
              <a:ext uri="{FF2B5EF4-FFF2-40B4-BE49-F238E27FC236}">
                <a16:creationId xmlns:a16="http://schemas.microsoft.com/office/drawing/2014/main" id="{F06E5655-5976-4331-8EFB-81FD3DED92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0811" y="4656137"/>
            <a:ext cx="942061" cy="94206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What Is Non-polarized Capacitor">
            <a:extLst>
              <a:ext uri="{FF2B5EF4-FFF2-40B4-BE49-F238E27FC236}">
                <a16:creationId xmlns:a16="http://schemas.microsoft.com/office/drawing/2014/main" id="{EE309487-C598-4F9D-980C-5A302D06AE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006" r="43672"/>
          <a:stretch/>
        </p:blipFill>
        <p:spPr bwMode="auto">
          <a:xfrm>
            <a:off x="2465041" y="4656137"/>
            <a:ext cx="1240312" cy="94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48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C8C95-54F1-4C63-943E-FF38AD6AD06D}"/>
              </a:ext>
            </a:extLst>
          </p:cNvPr>
          <p:cNvSpPr/>
          <p:nvPr/>
        </p:nvSpPr>
        <p:spPr>
          <a:xfrm>
            <a:off x="3918973" y="2425571"/>
            <a:ext cx="1669047" cy="2239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CD1FDFB-7820-4178-B6FB-11A421C838ED}"/>
              </a:ext>
            </a:extLst>
          </p:cNvPr>
          <p:cNvSpPr>
            <a:spLocks noGrp="1"/>
          </p:cNvSpPr>
          <p:nvPr>
            <p:ph type="title"/>
          </p:nvPr>
        </p:nvSpPr>
        <p:spPr/>
        <p:txBody>
          <a:bodyPr/>
          <a:lstStyle/>
          <a:p>
            <a:r>
              <a:rPr lang="en-IN" dirty="0">
                <a:solidFill>
                  <a:schemeClr val="bg1"/>
                </a:solidFill>
              </a:rPr>
              <a:t>Switches</a:t>
            </a:r>
          </a:p>
        </p:txBody>
      </p:sp>
      <p:sp>
        <p:nvSpPr>
          <p:cNvPr id="2" name="Slide Number Placeholder 1">
            <a:extLst>
              <a:ext uri="{FF2B5EF4-FFF2-40B4-BE49-F238E27FC236}">
                <a16:creationId xmlns:a16="http://schemas.microsoft.com/office/drawing/2014/main" id="{ACBD06E3-0CA8-4DDC-8CD7-DC55EDDA5F84}"/>
              </a:ext>
            </a:extLst>
          </p:cNvPr>
          <p:cNvSpPr>
            <a:spLocks noGrp="1"/>
          </p:cNvSpPr>
          <p:nvPr>
            <p:ph type="sldNum" sz="quarter" idx="12"/>
          </p:nvPr>
        </p:nvSpPr>
        <p:spPr/>
        <p:txBody>
          <a:bodyPr/>
          <a:lstStyle/>
          <a:p>
            <a:fld id="{37C00095-E24A-46C2-B45F-C2195E76A566}" type="slidenum">
              <a:rPr lang="en-IN" smtClean="0">
                <a:solidFill>
                  <a:schemeClr val="bg1"/>
                </a:solidFill>
              </a:rPr>
              <a:t>6</a:t>
            </a:fld>
            <a:endParaRPr lang="en-IN">
              <a:solidFill>
                <a:schemeClr val="bg1"/>
              </a:solidFill>
            </a:endParaRPr>
          </a:p>
        </p:txBody>
      </p:sp>
      <p:pic>
        <p:nvPicPr>
          <p:cNvPr id="3074" name="Picture 2" descr="Buy 6X6X5mm Tactile Push Button Online at the Best Price in India">
            <a:extLst>
              <a:ext uri="{FF2B5EF4-FFF2-40B4-BE49-F238E27FC236}">
                <a16:creationId xmlns:a16="http://schemas.microsoft.com/office/drawing/2014/main" id="{326A6ACC-88E0-4F89-8FE7-6DE6FC5AF2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34"/>
          <a:stretch/>
        </p:blipFill>
        <p:spPr bwMode="auto">
          <a:xfrm>
            <a:off x="6136640" y="2425571"/>
            <a:ext cx="1910080" cy="22401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04A8A8A-8F6D-41EF-B801-54E2B4DF1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893" y="2585225"/>
            <a:ext cx="1143000" cy="7810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65C9259-FA47-4B89-A3E4-560CADC02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869" y="3787747"/>
            <a:ext cx="1143000" cy="466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5B663C4-2BA3-4DC0-AD9C-4718654A5D81}"/>
              </a:ext>
            </a:extLst>
          </p:cNvPr>
          <p:cNvSpPr txBox="1"/>
          <p:nvPr/>
        </p:nvSpPr>
        <p:spPr>
          <a:xfrm>
            <a:off x="1129985" y="4825021"/>
            <a:ext cx="4185056" cy="400110"/>
          </a:xfrm>
          <a:prstGeom prst="rect">
            <a:avLst/>
          </a:prstGeom>
          <a:noFill/>
        </p:spPr>
        <p:txBody>
          <a:bodyPr wrap="none" rtlCol="0">
            <a:spAutoFit/>
          </a:bodyPr>
          <a:lstStyle/>
          <a:p>
            <a:pPr algn="ctr"/>
            <a:r>
              <a:rPr lang="en-IN" sz="2000" dirty="0">
                <a:solidFill>
                  <a:schemeClr val="bg1"/>
                </a:solidFill>
              </a:rPr>
              <a:t>Pushbutton Switch (Two Terminals)</a:t>
            </a:r>
          </a:p>
        </p:txBody>
      </p:sp>
      <p:pic>
        <p:nvPicPr>
          <p:cNvPr id="3082" name="Picture 10" descr="Related image">
            <a:extLst>
              <a:ext uri="{FF2B5EF4-FFF2-40B4-BE49-F238E27FC236}">
                <a16:creationId xmlns:a16="http://schemas.microsoft.com/office/drawing/2014/main" id="{C45E2CD8-9FD1-4131-B30F-52F80333D7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83"/>
          <a:stretch/>
        </p:blipFill>
        <p:spPr bwMode="auto">
          <a:xfrm>
            <a:off x="8088367" y="2425572"/>
            <a:ext cx="3361953" cy="223979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mazon.com: MakerSpot 6mm 2 Pin Panel PCB Momentary Tactile Tact Push  Button Switch Through Hole Breadboard Friendly x 10 Pack : Industrial &amp;amp;  Scientific">
            <a:extLst>
              <a:ext uri="{FF2B5EF4-FFF2-40B4-BE49-F238E27FC236}">
                <a16:creationId xmlns:a16="http://schemas.microsoft.com/office/drawing/2014/main" id="{71A55EB9-B025-44AE-8BCC-CC587E0085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425571"/>
            <a:ext cx="3046995" cy="2239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B5117A-6F90-448B-AAEE-01F12DCE1A03}"/>
              </a:ext>
            </a:extLst>
          </p:cNvPr>
          <p:cNvSpPr txBox="1"/>
          <p:nvPr/>
        </p:nvSpPr>
        <p:spPr>
          <a:xfrm>
            <a:off x="4298407" y="3360214"/>
            <a:ext cx="881973" cy="261610"/>
          </a:xfrm>
          <a:prstGeom prst="rect">
            <a:avLst/>
          </a:prstGeom>
          <a:noFill/>
        </p:spPr>
        <p:txBody>
          <a:bodyPr wrap="none" rtlCol="0">
            <a:spAutoFit/>
          </a:bodyPr>
          <a:lstStyle/>
          <a:p>
            <a:pPr algn="ctr"/>
            <a:r>
              <a:rPr lang="en-IN" sz="1100" dirty="0"/>
              <a:t>Make Type</a:t>
            </a:r>
          </a:p>
        </p:txBody>
      </p:sp>
      <p:sp>
        <p:nvSpPr>
          <p:cNvPr id="15" name="TextBox 14">
            <a:extLst>
              <a:ext uri="{FF2B5EF4-FFF2-40B4-BE49-F238E27FC236}">
                <a16:creationId xmlns:a16="http://schemas.microsoft.com/office/drawing/2014/main" id="{A1DE864A-59AC-40F5-91BE-8C9B0F82AFE5}"/>
              </a:ext>
            </a:extLst>
          </p:cNvPr>
          <p:cNvSpPr txBox="1"/>
          <p:nvPr/>
        </p:nvSpPr>
        <p:spPr>
          <a:xfrm>
            <a:off x="4283081" y="4254472"/>
            <a:ext cx="906017" cy="261610"/>
          </a:xfrm>
          <a:prstGeom prst="rect">
            <a:avLst/>
          </a:prstGeom>
          <a:noFill/>
        </p:spPr>
        <p:txBody>
          <a:bodyPr wrap="none" rtlCol="0">
            <a:spAutoFit/>
          </a:bodyPr>
          <a:lstStyle/>
          <a:p>
            <a:pPr algn="ctr"/>
            <a:r>
              <a:rPr lang="en-IN" sz="1100" dirty="0"/>
              <a:t>Break Type</a:t>
            </a:r>
          </a:p>
        </p:txBody>
      </p:sp>
      <p:sp>
        <p:nvSpPr>
          <p:cNvPr id="16" name="TextBox 15">
            <a:extLst>
              <a:ext uri="{FF2B5EF4-FFF2-40B4-BE49-F238E27FC236}">
                <a16:creationId xmlns:a16="http://schemas.microsoft.com/office/drawing/2014/main" id="{6FD5BF2C-1C44-4A66-B8DF-9E39EBB0565A}"/>
              </a:ext>
            </a:extLst>
          </p:cNvPr>
          <p:cNvSpPr txBox="1"/>
          <p:nvPr/>
        </p:nvSpPr>
        <p:spPr>
          <a:xfrm>
            <a:off x="6710380" y="4825021"/>
            <a:ext cx="4240906" cy="400110"/>
          </a:xfrm>
          <a:prstGeom prst="rect">
            <a:avLst/>
          </a:prstGeom>
          <a:noFill/>
        </p:spPr>
        <p:txBody>
          <a:bodyPr wrap="none" rtlCol="0">
            <a:spAutoFit/>
          </a:bodyPr>
          <a:lstStyle/>
          <a:p>
            <a:pPr algn="ctr"/>
            <a:r>
              <a:rPr lang="en-IN" sz="2000" dirty="0">
                <a:solidFill>
                  <a:schemeClr val="bg1"/>
                </a:solidFill>
              </a:rPr>
              <a:t>Pushbutton Switch (Four Terminals)</a:t>
            </a:r>
          </a:p>
        </p:txBody>
      </p:sp>
    </p:spTree>
    <p:extLst>
      <p:ext uri="{BB962C8B-B14F-4D97-AF65-F5344CB8AC3E}">
        <p14:creationId xmlns:p14="http://schemas.microsoft.com/office/powerpoint/2010/main" val="3962563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B75D93-6918-43FD-959C-13649AE6EC51}"/>
              </a:ext>
            </a:extLst>
          </p:cNvPr>
          <p:cNvSpPr>
            <a:spLocks noGrp="1"/>
          </p:cNvSpPr>
          <p:nvPr>
            <p:ph type="sldNum" sz="quarter" idx="12"/>
          </p:nvPr>
        </p:nvSpPr>
        <p:spPr/>
        <p:txBody>
          <a:bodyPr/>
          <a:lstStyle/>
          <a:p>
            <a:fld id="{37C00095-E24A-46C2-B45F-C2195E76A566}" type="slidenum">
              <a:rPr lang="en-IN" smtClean="0">
                <a:solidFill>
                  <a:schemeClr val="bg1"/>
                </a:solidFill>
              </a:rPr>
              <a:t>7</a:t>
            </a:fld>
            <a:endParaRPr lang="en-IN">
              <a:solidFill>
                <a:schemeClr val="bg1"/>
              </a:solidFill>
            </a:endParaRPr>
          </a:p>
        </p:txBody>
      </p:sp>
      <p:sp>
        <p:nvSpPr>
          <p:cNvPr id="3" name="Title 2">
            <a:extLst>
              <a:ext uri="{FF2B5EF4-FFF2-40B4-BE49-F238E27FC236}">
                <a16:creationId xmlns:a16="http://schemas.microsoft.com/office/drawing/2014/main" id="{FF627726-6239-4547-BE15-7C42CE231117}"/>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Switches</a:t>
            </a:r>
          </a:p>
        </p:txBody>
      </p:sp>
      <p:pic>
        <p:nvPicPr>
          <p:cNvPr id="4098" name="Picture 2" descr="S602031SS03Q | C &amp;amp; K Panel Mount Slide Switch Double Pole Double Throw  (DPDT) 12 A @ 125 V ac Slide | RS Components">
            <a:extLst>
              <a:ext uri="{FF2B5EF4-FFF2-40B4-BE49-F238E27FC236}">
                <a16:creationId xmlns:a16="http://schemas.microsoft.com/office/drawing/2014/main" id="{FD69B8E3-7F8C-4EB8-BBD6-5F9F5D05ED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66" r="10917"/>
          <a:stretch/>
        </p:blipFill>
        <p:spPr bwMode="auto">
          <a:xfrm>
            <a:off x="6171275" y="2616056"/>
            <a:ext cx="2601885" cy="186466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B1028E8-0700-4DED-AD6C-E8E285CBE19D}"/>
              </a:ext>
            </a:extLst>
          </p:cNvPr>
          <p:cNvGrpSpPr/>
          <p:nvPr/>
        </p:nvGrpSpPr>
        <p:grpSpPr>
          <a:xfrm>
            <a:off x="8812142" y="2616056"/>
            <a:ext cx="2484120" cy="1864660"/>
            <a:chOff x="8924193" y="2773358"/>
            <a:chExt cx="2087470" cy="1552920"/>
          </a:xfrm>
        </p:grpSpPr>
        <p:sp>
          <p:nvSpPr>
            <p:cNvPr id="7" name="Rectangle 6">
              <a:extLst>
                <a:ext uri="{FF2B5EF4-FFF2-40B4-BE49-F238E27FC236}">
                  <a16:creationId xmlns:a16="http://schemas.microsoft.com/office/drawing/2014/main" id="{83A14ABE-0DE1-4B77-A867-5D8E5FE91D5A}"/>
                </a:ext>
              </a:extLst>
            </p:cNvPr>
            <p:cNvSpPr/>
            <p:nvPr/>
          </p:nvSpPr>
          <p:spPr>
            <a:xfrm>
              <a:off x="8924193" y="2773358"/>
              <a:ext cx="2087470" cy="155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02" name="Picture 6">
              <a:extLst>
                <a:ext uri="{FF2B5EF4-FFF2-40B4-BE49-F238E27FC236}">
                  <a16:creationId xmlns:a16="http://schemas.microsoft.com/office/drawing/2014/main" id="{B5D78649-97D3-487E-AA5D-AE93476F9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6859" y="3099878"/>
              <a:ext cx="1874518" cy="90015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73C5C877-73A1-41BA-B015-CDB079AFB641}"/>
              </a:ext>
            </a:extLst>
          </p:cNvPr>
          <p:cNvSpPr txBox="1"/>
          <p:nvPr/>
        </p:nvSpPr>
        <p:spPr>
          <a:xfrm>
            <a:off x="6310943" y="4624463"/>
            <a:ext cx="4859215" cy="400110"/>
          </a:xfrm>
          <a:prstGeom prst="rect">
            <a:avLst/>
          </a:prstGeom>
          <a:noFill/>
        </p:spPr>
        <p:txBody>
          <a:bodyPr wrap="none" rtlCol="0">
            <a:spAutoFit/>
          </a:bodyPr>
          <a:lstStyle/>
          <a:p>
            <a:pPr algn="ctr"/>
            <a:r>
              <a:rPr lang="en-IN" sz="2000" dirty="0">
                <a:solidFill>
                  <a:schemeClr val="bg1"/>
                </a:solidFill>
              </a:rPr>
              <a:t>Slide Switch (Single-pole Double-throw)</a:t>
            </a:r>
          </a:p>
        </p:txBody>
      </p:sp>
      <p:pic>
        <p:nvPicPr>
          <p:cNvPr id="4104" name="Picture 8" descr="SPST Switch, Voltage : 220, Rs 200 /pair B2C Electricals | ID: 20149887855">
            <a:extLst>
              <a:ext uri="{FF2B5EF4-FFF2-40B4-BE49-F238E27FC236}">
                <a16:creationId xmlns:a16="http://schemas.microsoft.com/office/drawing/2014/main" id="{CF9B00EC-CE58-4DF9-ABE3-59822B8D72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58"/>
          <a:stretch/>
        </p:blipFill>
        <p:spPr bwMode="auto">
          <a:xfrm>
            <a:off x="900406" y="2616057"/>
            <a:ext cx="2527677" cy="186752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A96413E-A90B-49E4-80F6-D7A577811295}"/>
              </a:ext>
            </a:extLst>
          </p:cNvPr>
          <p:cNvGrpSpPr/>
          <p:nvPr/>
        </p:nvGrpSpPr>
        <p:grpSpPr>
          <a:xfrm>
            <a:off x="3465408" y="2616056"/>
            <a:ext cx="2450190" cy="1867521"/>
            <a:chOff x="3974275" y="2883128"/>
            <a:chExt cx="2087470" cy="1443150"/>
          </a:xfrm>
        </p:grpSpPr>
        <p:sp>
          <p:nvSpPr>
            <p:cNvPr id="11" name="Rectangle 10">
              <a:extLst>
                <a:ext uri="{FF2B5EF4-FFF2-40B4-BE49-F238E27FC236}">
                  <a16:creationId xmlns:a16="http://schemas.microsoft.com/office/drawing/2014/main" id="{FABDC288-64CD-47B3-84F8-AF56783B48C8}"/>
                </a:ext>
              </a:extLst>
            </p:cNvPr>
            <p:cNvSpPr/>
            <p:nvPr/>
          </p:nvSpPr>
          <p:spPr>
            <a:xfrm>
              <a:off x="3974275" y="2883128"/>
              <a:ext cx="2078464" cy="1443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06" name="Picture 10">
              <a:extLst>
                <a:ext uri="{FF2B5EF4-FFF2-40B4-BE49-F238E27FC236}">
                  <a16:creationId xmlns:a16="http://schemas.microsoft.com/office/drawing/2014/main" id="{37499BBC-6F3F-4E70-99BD-EA58465BF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157" y="3311166"/>
              <a:ext cx="2017588" cy="583209"/>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2852ABA6-255F-4B02-A38B-64954E8DDC3E}"/>
              </a:ext>
            </a:extLst>
          </p:cNvPr>
          <p:cNvSpPr txBox="1"/>
          <p:nvPr/>
        </p:nvSpPr>
        <p:spPr>
          <a:xfrm>
            <a:off x="1797733" y="4624463"/>
            <a:ext cx="2967479" cy="400110"/>
          </a:xfrm>
          <a:prstGeom prst="rect">
            <a:avLst/>
          </a:prstGeom>
          <a:noFill/>
        </p:spPr>
        <p:txBody>
          <a:bodyPr wrap="none" rtlCol="0">
            <a:spAutoFit/>
          </a:bodyPr>
          <a:lstStyle/>
          <a:p>
            <a:pPr algn="ctr"/>
            <a:r>
              <a:rPr lang="en-IN" sz="2000" dirty="0">
                <a:solidFill>
                  <a:schemeClr val="bg1"/>
                </a:solidFill>
              </a:rPr>
              <a:t>Single-pole Single-throw</a:t>
            </a:r>
          </a:p>
        </p:txBody>
      </p:sp>
    </p:spTree>
    <p:extLst>
      <p:ext uri="{BB962C8B-B14F-4D97-AF65-F5344CB8AC3E}">
        <p14:creationId xmlns:p14="http://schemas.microsoft.com/office/powerpoint/2010/main" val="337929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4787-2657-437F-BA3C-275FB3D5B712}"/>
              </a:ext>
            </a:extLst>
          </p:cNvPr>
          <p:cNvSpPr>
            <a:spLocks noGrp="1"/>
          </p:cNvSpPr>
          <p:nvPr>
            <p:ph type="title"/>
          </p:nvPr>
        </p:nvSpPr>
        <p:spPr/>
        <p:txBody>
          <a:bodyPr/>
          <a:lstStyle/>
          <a:p>
            <a:r>
              <a:rPr lang="en-IN" dirty="0">
                <a:solidFill>
                  <a:schemeClr val="bg1"/>
                </a:solidFill>
              </a:rPr>
              <a:t>Diode</a:t>
            </a:r>
          </a:p>
        </p:txBody>
      </p:sp>
      <p:sp>
        <p:nvSpPr>
          <p:cNvPr id="4" name="Content Placeholder 3">
            <a:extLst>
              <a:ext uri="{FF2B5EF4-FFF2-40B4-BE49-F238E27FC236}">
                <a16:creationId xmlns:a16="http://schemas.microsoft.com/office/drawing/2014/main" id="{3834DFD7-B759-402B-98BE-3DCE1883A776}"/>
              </a:ext>
            </a:extLst>
          </p:cNvPr>
          <p:cNvSpPr>
            <a:spLocks noGrp="1"/>
          </p:cNvSpPr>
          <p:nvPr>
            <p:ph idx="1"/>
          </p:nvPr>
        </p:nvSpPr>
        <p:spPr>
          <a:xfrm>
            <a:off x="838201" y="1825625"/>
            <a:ext cx="5805196" cy="4351338"/>
          </a:xfrm>
        </p:spPr>
        <p:txBody>
          <a:bodyPr>
            <a:normAutofit/>
          </a:bodyPr>
          <a:lstStyle/>
          <a:p>
            <a:pPr algn="just"/>
            <a:r>
              <a:rPr lang="en-IN" sz="2000" dirty="0">
                <a:solidFill>
                  <a:schemeClr val="bg1"/>
                </a:solidFill>
              </a:rPr>
              <a:t>Diode is a two-terminal semiconductor component that conducts current primarily in one direction; it has low resistance in one direction and high resistance in the other.</a:t>
            </a:r>
          </a:p>
          <a:p>
            <a:pPr algn="just"/>
            <a:r>
              <a:rPr lang="en-IN" sz="2000" dirty="0">
                <a:solidFill>
                  <a:schemeClr val="bg1"/>
                </a:solidFill>
              </a:rPr>
              <a:t>One of its applications is in rectifiers, wherein alternating current (AC) is rectified to direct current (DC).</a:t>
            </a:r>
          </a:p>
        </p:txBody>
      </p:sp>
      <p:sp>
        <p:nvSpPr>
          <p:cNvPr id="2" name="Slide Number Placeholder 1">
            <a:extLst>
              <a:ext uri="{FF2B5EF4-FFF2-40B4-BE49-F238E27FC236}">
                <a16:creationId xmlns:a16="http://schemas.microsoft.com/office/drawing/2014/main" id="{7EFD4658-B7EF-4580-A3EE-832863C844B6}"/>
              </a:ext>
            </a:extLst>
          </p:cNvPr>
          <p:cNvSpPr>
            <a:spLocks noGrp="1"/>
          </p:cNvSpPr>
          <p:nvPr>
            <p:ph type="sldNum" sz="quarter" idx="12"/>
          </p:nvPr>
        </p:nvSpPr>
        <p:spPr/>
        <p:txBody>
          <a:bodyPr/>
          <a:lstStyle/>
          <a:p>
            <a:fld id="{37C00095-E24A-46C2-B45F-C2195E76A566}" type="slidenum">
              <a:rPr lang="en-IN" smtClean="0">
                <a:solidFill>
                  <a:schemeClr val="bg1"/>
                </a:solidFill>
              </a:rPr>
              <a:t>8</a:t>
            </a:fld>
            <a:endParaRPr lang="en-IN">
              <a:solidFill>
                <a:schemeClr val="bg1"/>
              </a:solidFill>
            </a:endParaRPr>
          </a:p>
        </p:txBody>
      </p:sp>
      <p:pic>
        <p:nvPicPr>
          <p:cNvPr id="5122" name="Picture 2" descr="What is Diode - Definition, Diode Symbol, Types of Diode, Characteristics,  Applications and FAQs">
            <a:extLst>
              <a:ext uri="{FF2B5EF4-FFF2-40B4-BE49-F238E27FC236}">
                <a16:creationId xmlns:a16="http://schemas.microsoft.com/office/drawing/2014/main" id="{15171119-EECF-49DD-A0A3-340778DA7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828" y="1896745"/>
            <a:ext cx="4421971" cy="193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200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AC91C-2F6A-49A4-B65D-4FF6CEB4053E}"/>
              </a:ext>
            </a:extLst>
          </p:cNvPr>
          <p:cNvSpPr>
            <a:spLocks noGrp="1"/>
          </p:cNvSpPr>
          <p:nvPr>
            <p:ph type="title"/>
          </p:nvPr>
        </p:nvSpPr>
        <p:spPr/>
        <p:txBody>
          <a:bodyPr/>
          <a:lstStyle/>
          <a:p>
            <a:r>
              <a:rPr lang="en-IN" dirty="0">
                <a:solidFill>
                  <a:schemeClr val="bg1"/>
                </a:solidFill>
              </a:rPr>
              <a:t>Light Emitting Diode (LED)</a:t>
            </a:r>
          </a:p>
        </p:txBody>
      </p:sp>
      <p:sp>
        <p:nvSpPr>
          <p:cNvPr id="5" name="Content Placeholder 4">
            <a:extLst>
              <a:ext uri="{FF2B5EF4-FFF2-40B4-BE49-F238E27FC236}">
                <a16:creationId xmlns:a16="http://schemas.microsoft.com/office/drawing/2014/main" id="{27A60B9B-2080-40DD-B5AD-9FB2DE58B361}"/>
              </a:ext>
            </a:extLst>
          </p:cNvPr>
          <p:cNvSpPr>
            <a:spLocks noGrp="1"/>
          </p:cNvSpPr>
          <p:nvPr>
            <p:ph idx="1"/>
          </p:nvPr>
        </p:nvSpPr>
        <p:spPr>
          <a:xfrm>
            <a:off x="838200" y="1825625"/>
            <a:ext cx="10515600" cy="4351338"/>
          </a:xfrm>
        </p:spPr>
        <p:txBody>
          <a:bodyPr>
            <a:normAutofit/>
          </a:bodyPr>
          <a:lstStyle/>
          <a:p>
            <a:pPr marL="0" indent="0">
              <a:buNone/>
            </a:pPr>
            <a:r>
              <a:rPr lang="en-IN" sz="2000" dirty="0">
                <a:solidFill>
                  <a:schemeClr val="bg1"/>
                </a:solidFill>
              </a:rPr>
              <a:t>A Light Emitting Diode (LED) is a semiconductor light source that emits light when current flows through it. </a:t>
            </a:r>
          </a:p>
        </p:txBody>
      </p:sp>
      <p:sp>
        <p:nvSpPr>
          <p:cNvPr id="2" name="Slide Number Placeholder 1">
            <a:extLst>
              <a:ext uri="{FF2B5EF4-FFF2-40B4-BE49-F238E27FC236}">
                <a16:creationId xmlns:a16="http://schemas.microsoft.com/office/drawing/2014/main" id="{6E9BCEFF-2FDE-4F09-A161-CF4D560C5C13}"/>
              </a:ext>
            </a:extLst>
          </p:cNvPr>
          <p:cNvSpPr>
            <a:spLocks noGrp="1"/>
          </p:cNvSpPr>
          <p:nvPr>
            <p:ph type="sldNum" sz="quarter" idx="12"/>
          </p:nvPr>
        </p:nvSpPr>
        <p:spPr/>
        <p:txBody>
          <a:bodyPr/>
          <a:lstStyle/>
          <a:p>
            <a:fld id="{37C00095-E24A-46C2-B45F-C2195E76A566}" type="slidenum">
              <a:rPr lang="en-IN" smtClean="0">
                <a:solidFill>
                  <a:schemeClr val="bg1"/>
                </a:solidFill>
              </a:rPr>
              <a:t>9</a:t>
            </a:fld>
            <a:endParaRPr lang="en-IN">
              <a:solidFill>
                <a:schemeClr val="bg1"/>
              </a:solidFill>
            </a:endParaRPr>
          </a:p>
        </p:txBody>
      </p:sp>
      <p:grpSp>
        <p:nvGrpSpPr>
          <p:cNvPr id="6" name="Group 5">
            <a:extLst>
              <a:ext uri="{FF2B5EF4-FFF2-40B4-BE49-F238E27FC236}">
                <a16:creationId xmlns:a16="http://schemas.microsoft.com/office/drawing/2014/main" id="{03991D4C-25EA-4EAF-B99F-58C5BCB74889}"/>
              </a:ext>
            </a:extLst>
          </p:cNvPr>
          <p:cNvGrpSpPr/>
          <p:nvPr/>
        </p:nvGrpSpPr>
        <p:grpSpPr>
          <a:xfrm>
            <a:off x="960120" y="2675575"/>
            <a:ext cx="2788920" cy="1107662"/>
            <a:chOff x="8015973" y="4465636"/>
            <a:chExt cx="3337560" cy="1325563"/>
          </a:xfrm>
        </p:grpSpPr>
        <p:sp>
          <p:nvSpPr>
            <p:cNvPr id="8" name="Rectangle 7">
              <a:extLst>
                <a:ext uri="{FF2B5EF4-FFF2-40B4-BE49-F238E27FC236}">
                  <a16:creationId xmlns:a16="http://schemas.microsoft.com/office/drawing/2014/main" id="{B952EA87-9641-4EA6-91E5-38474D880C17}"/>
                </a:ext>
              </a:extLst>
            </p:cNvPr>
            <p:cNvSpPr/>
            <p:nvPr/>
          </p:nvSpPr>
          <p:spPr>
            <a:xfrm>
              <a:off x="8015973" y="4465636"/>
              <a:ext cx="3337560"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46" name="Picture 2">
              <a:extLst>
                <a:ext uri="{FF2B5EF4-FFF2-40B4-BE49-F238E27FC236}">
                  <a16:creationId xmlns:a16="http://schemas.microsoft.com/office/drawing/2014/main" id="{82E20EA7-74D7-414F-A40A-A6E79BD9B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480" y="4647457"/>
              <a:ext cx="3053080" cy="956632"/>
            </a:xfrm>
            <a:prstGeom prst="rect">
              <a:avLst/>
            </a:prstGeom>
            <a:noFill/>
            <a:extLst>
              <a:ext uri="{909E8E84-426E-40DD-AFC4-6F175D3DCCD1}">
                <a14:hiddenFill xmlns:a14="http://schemas.microsoft.com/office/drawing/2010/main">
                  <a:solidFill>
                    <a:srgbClr val="FFFFFF"/>
                  </a:solidFill>
                </a14:hiddenFill>
              </a:ext>
            </a:extLst>
          </p:spPr>
        </p:pic>
      </p:grpSp>
      <p:pic>
        <p:nvPicPr>
          <p:cNvPr id="6148" name="Picture 4" descr="5mm Frosted LEDs - Red, Blue, Green, Yellow or White">
            <a:extLst>
              <a:ext uri="{FF2B5EF4-FFF2-40B4-BE49-F238E27FC236}">
                <a16:creationId xmlns:a16="http://schemas.microsoft.com/office/drawing/2014/main" id="{8C855BED-1F55-4037-989E-60FDC29494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00" b="9931"/>
          <a:stretch/>
        </p:blipFill>
        <p:spPr bwMode="auto">
          <a:xfrm>
            <a:off x="960120" y="3834699"/>
            <a:ext cx="2788920" cy="217729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E058077-83DD-4654-92C0-989AA44B2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2680" y="2675575"/>
            <a:ext cx="1547713" cy="13673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6188E2D-0E71-4368-85CB-276A6F37A179}"/>
              </a:ext>
            </a:extLst>
          </p:cNvPr>
          <p:cNvSpPr/>
          <p:nvPr/>
        </p:nvSpPr>
        <p:spPr>
          <a:xfrm>
            <a:off x="3800099" y="2668750"/>
            <a:ext cx="1234024" cy="1374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54" name="Picture 10">
            <a:extLst>
              <a:ext uri="{FF2B5EF4-FFF2-40B4-BE49-F238E27FC236}">
                <a16:creationId xmlns:a16="http://schemas.microsoft.com/office/drawing/2014/main" id="{E7DBC0E6-468D-431B-8039-C54D51DD74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13" r="12087"/>
          <a:stretch/>
        </p:blipFill>
        <p:spPr bwMode="auto">
          <a:xfrm>
            <a:off x="3800100" y="2768885"/>
            <a:ext cx="1234024" cy="1172439"/>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L6: RGB LEDs - Physical Computing">
            <a:extLst>
              <a:ext uri="{FF2B5EF4-FFF2-40B4-BE49-F238E27FC236}">
                <a16:creationId xmlns:a16="http://schemas.microsoft.com/office/drawing/2014/main" id="{F329BB77-A600-43D8-8228-FA36275C6F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0099" y="4097400"/>
            <a:ext cx="7410293" cy="1914594"/>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50pcs LED RGB Common Cathode 4-Pin F5 5MM Diode - YouTube">
            <a:extLst>
              <a:ext uri="{FF2B5EF4-FFF2-40B4-BE49-F238E27FC236}">
                <a16:creationId xmlns:a16="http://schemas.microsoft.com/office/drawing/2014/main" id="{F9DC37BF-4D76-4EC8-91E8-37C96DF7E8B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7778" b="25259"/>
          <a:stretch/>
        </p:blipFill>
        <p:spPr bwMode="auto">
          <a:xfrm>
            <a:off x="5085184" y="2668749"/>
            <a:ext cx="4526436" cy="136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231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4279</TotalTime>
  <Words>1364</Words>
  <Application>Microsoft Office PowerPoint</Application>
  <PresentationFormat>Widescreen</PresentationFormat>
  <Paragraphs>156</Paragraphs>
  <Slides>22</Slides>
  <Notes>7</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Electronic Components</vt:lpstr>
      <vt:lpstr>Resistor</vt:lpstr>
      <vt:lpstr>Potentiometer</vt:lpstr>
      <vt:lpstr>Capacitor</vt:lpstr>
      <vt:lpstr>Switches</vt:lpstr>
      <vt:lpstr>PowerPoint Presentation</vt:lpstr>
      <vt:lpstr>Diode</vt:lpstr>
      <vt:lpstr>Light Emitting Diode (LED)</vt:lpstr>
      <vt:lpstr>n-Segment Displays</vt:lpstr>
      <vt:lpstr>Bipolar Junction Transistor (BJT)</vt:lpstr>
      <vt:lpstr>Power Supply</vt:lpstr>
      <vt:lpstr>Batteries</vt:lpstr>
      <vt:lpstr>Batteries</vt:lpstr>
      <vt:lpstr>Batteries</vt:lpstr>
      <vt:lpstr>Voltage Regulator</vt:lpstr>
      <vt:lpstr>Breadboard</vt:lpstr>
      <vt:lpstr>Breadboard</vt:lpstr>
      <vt:lpstr>Breadboards… :/</vt:lpstr>
      <vt:lpstr>Perf Boards</vt:lpstr>
      <vt:lpstr>Printed Circuit Boards (PCB)</vt:lpstr>
      <vt:lpstr>Some Tips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Guru Vishnu M</dc:creator>
  <cp:lastModifiedBy>Guru Vishnu M</cp:lastModifiedBy>
  <cp:revision>57</cp:revision>
  <dcterms:created xsi:type="dcterms:W3CDTF">2022-02-25T14:28:24Z</dcterms:created>
  <dcterms:modified xsi:type="dcterms:W3CDTF">2022-03-08T02:02:08Z</dcterms:modified>
</cp:coreProperties>
</file>